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handoutMasterIdLst>
    <p:handoutMasterId r:id="rId55"/>
  </p:handoutMasterIdLst>
  <p:sldIdLst>
    <p:sldId id="258" r:id="rId2"/>
    <p:sldId id="273" r:id="rId3"/>
    <p:sldId id="264" r:id="rId4"/>
    <p:sldId id="265" r:id="rId5"/>
    <p:sldId id="266" r:id="rId6"/>
    <p:sldId id="268" r:id="rId7"/>
    <p:sldId id="269" r:id="rId8"/>
    <p:sldId id="270" r:id="rId9"/>
    <p:sldId id="271" r:id="rId10"/>
    <p:sldId id="272" r:id="rId11"/>
    <p:sldId id="276" r:id="rId12"/>
    <p:sldId id="312" r:id="rId13"/>
    <p:sldId id="275" r:id="rId14"/>
    <p:sldId id="277" r:id="rId15"/>
    <p:sldId id="278" r:id="rId16"/>
    <p:sldId id="279" r:id="rId17"/>
    <p:sldId id="299" r:id="rId18"/>
    <p:sldId id="323" r:id="rId19"/>
    <p:sldId id="282" r:id="rId20"/>
    <p:sldId id="283" r:id="rId21"/>
    <p:sldId id="294" r:id="rId22"/>
    <p:sldId id="300" r:id="rId23"/>
    <p:sldId id="301" r:id="rId24"/>
    <p:sldId id="284" r:id="rId25"/>
    <p:sldId id="302" r:id="rId26"/>
    <p:sldId id="303" r:id="rId27"/>
    <p:sldId id="289" r:id="rId28"/>
    <p:sldId id="290" r:id="rId29"/>
    <p:sldId id="304" r:id="rId30"/>
    <p:sldId id="310" r:id="rId31"/>
    <p:sldId id="291" r:id="rId32"/>
    <p:sldId id="324" r:id="rId33"/>
    <p:sldId id="325" r:id="rId34"/>
    <p:sldId id="292" r:id="rId35"/>
    <p:sldId id="305" r:id="rId36"/>
    <p:sldId id="280" r:id="rId37"/>
    <p:sldId id="281" r:id="rId38"/>
    <p:sldId id="295" r:id="rId39"/>
    <p:sldId id="315" r:id="rId40"/>
    <p:sldId id="316" r:id="rId41"/>
    <p:sldId id="313" r:id="rId42"/>
    <p:sldId id="314" r:id="rId43"/>
    <p:sldId id="296" r:id="rId44"/>
    <p:sldId id="319" r:id="rId45"/>
    <p:sldId id="297" r:id="rId46"/>
    <p:sldId id="318" r:id="rId47"/>
    <p:sldId id="317" r:id="rId48"/>
    <p:sldId id="320" r:id="rId49"/>
    <p:sldId id="322" r:id="rId50"/>
    <p:sldId id="321" r:id="rId51"/>
    <p:sldId id="298" r:id="rId52"/>
    <p:sldId id="311" r:id="rId53"/>
  </p:sldIdLst>
  <p:sldSz cx="9144000" cy="6858000" type="screen4x3"/>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B2EC93-A119-43CD-B6C2-B41AF9B429BE}">
          <p14:sldIdLst>
            <p14:sldId id="258"/>
            <p14:sldId id="273"/>
            <p14:sldId id="264"/>
            <p14:sldId id="265"/>
            <p14:sldId id="266"/>
            <p14:sldId id="268"/>
            <p14:sldId id="269"/>
            <p14:sldId id="270"/>
            <p14:sldId id="271"/>
            <p14:sldId id="272"/>
            <p14:sldId id="276"/>
            <p14:sldId id="312"/>
            <p14:sldId id="275"/>
            <p14:sldId id="277"/>
            <p14:sldId id="278"/>
            <p14:sldId id="279"/>
            <p14:sldId id="299"/>
            <p14:sldId id="323"/>
            <p14:sldId id="282"/>
            <p14:sldId id="283"/>
            <p14:sldId id="294"/>
            <p14:sldId id="300"/>
            <p14:sldId id="301"/>
            <p14:sldId id="284"/>
            <p14:sldId id="302"/>
            <p14:sldId id="303"/>
            <p14:sldId id="289"/>
            <p14:sldId id="290"/>
            <p14:sldId id="304"/>
            <p14:sldId id="310"/>
            <p14:sldId id="291"/>
            <p14:sldId id="324"/>
            <p14:sldId id="325"/>
            <p14:sldId id="292"/>
            <p14:sldId id="305"/>
            <p14:sldId id="280"/>
            <p14:sldId id="281"/>
            <p14:sldId id="295"/>
            <p14:sldId id="315"/>
            <p14:sldId id="316"/>
            <p14:sldId id="313"/>
            <p14:sldId id="314"/>
            <p14:sldId id="296"/>
            <p14:sldId id="319"/>
            <p14:sldId id="297"/>
            <p14:sldId id="318"/>
            <p14:sldId id="317"/>
            <p14:sldId id="320"/>
            <p14:sldId id="322"/>
            <p14:sldId id="321"/>
            <p14:sldId id="298"/>
            <p14:sldId id="311"/>
          </p14:sldIdLst>
        </p14:section>
        <p14:section name="Untitled Section" id="{111AF66E-5470-4C07-BE2A-574E31A1587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93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ML" initials="J" lastIdx="5" clrIdx="0">
    <p:extLst/>
  </p:cmAuthor>
  <p:cmAuthor id="2" name="Jean Lynch" initials="JL" lastIdx="5" clrIdx="1">
    <p:extLst/>
  </p:cmAuthor>
  <p:cmAuthor id="3" name="Miranda Sanks" initials="MS" lastIdx="6"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8D7F"/>
    <a:srgbClr val="272B50"/>
    <a:srgbClr val="4BC1FF"/>
    <a:srgbClr val="EA7942"/>
    <a:srgbClr val="3C63D9"/>
    <a:srgbClr val="009999"/>
    <a:srgbClr val="D7D2AE"/>
    <a:srgbClr val="BEBA8E"/>
    <a:srgbClr val="4E84E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70679" autoAdjust="0"/>
  </p:normalViewPr>
  <p:slideViewPr>
    <p:cSldViewPr snapToGrid="0">
      <p:cViewPr varScale="1">
        <p:scale>
          <a:sx n="78" d="100"/>
          <a:sy n="78" d="100"/>
        </p:scale>
        <p:origin x="1452"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09" d="100"/>
          <a:sy n="109" d="100"/>
        </p:scale>
        <p:origin x="1734" y="108"/>
      </p:cViewPr>
      <p:guideLst>
        <p:guide orient="horz" pos="2160"/>
        <p:guide pos="293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6007"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76239" y="0"/>
            <a:ext cx="4036007" cy="344488"/>
          </a:xfrm>
          <a:prstGeom prst="rect">
            <a:avLst/>
          </a:prstGeom>
        </p:spPr>
        <p:txBody>
          <a:bodyPr vert="horz" lIns="91440" tIns="45720" rIns="91440" bIns="45720" rtlCol="0"/>
          <a:lstStyle>
            <a:lvl1pPr algn="r">
              <a:defRPr sz="1200"/>
            </a:lvl1pPr>
          </a:lstStyle>
          <a:p>
            <a:fld id="{C031A646-2ABA-491E-9D7A-6F7EEDE98942}" type="datetimeFigureOut">
              <a:rPr lang="en-US" smtClean="0"/>
              <a:t>10/23/2018</a:t>
            </a:fld>
            <a:endParaRPr lang="en-US"/>
          </a:p>
        </p:txBody>
      </p:sp>
      <p:sp>
        <p:nvSpPr>
          <p:cNvPr id="4" name="Footer Placeholder 3"/>
          <p:cNvSpPr>
            <a:spLocks noGrp="1"/>
          </p:cNvSpPr>
          <p:nvPr>
            <p:ph type="ftr" sz="quarter" idx="2"/>
          </p:nvPr>
        </p:nvSpPr>
        <p:spPr>
          <a:xfrm>
            <a:off x="0" y="6513514"/>
            <a:ext cx="4036007"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76239" y="6513514"/>
            <a:ext cx="4036007" cy="344487"/>
          </a:xfrm>
          <a:prstGeom prst="rect">
            <a:avLst/>
          </a:prstGeom>
        </p:spPr>
        <p:txBody>
          <a:bodyPr vert="horz" lIns="91440" tIns="45720" rIns="91440" bIns="45720" rtlCol="0" anchor="b"/>
          <a:lstStyle>
            <a:lvl1pPr algn="r">
              <a:defRPr sz="1200"/>
            </a:lvl1pPr>
          </a:lstStyle>
          <a:p>
            <a:fld id="{0E158E55-022B-4D1C-97A2-9ED2D2A30230}" type="slidenum">
              <a:rPr lang="en-US" smtClean="0"/>
              <a:t>‹#›</a:t>
            </a:fld>
            <a:endParaRPr lang="en-US"/>
          </a:p>
        </p:txBody>
      </p:sp>
    </p:spTree>
    <p:extLst>
      <p:ext uri="{BB962C8B-B14F-4D97-AF65-F5344CB8AC3E}">
        <p14:creationId xmlns:p14="http://schemas.microsoft.com/office/powerpoint/2010/main" val="319663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36007"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701" y="1"/>
            <a:ext cx="4036007" cy="344091"/>
          </a:xfrm>
          <a:prstGeom prst="rect">
            <a:avLst/>
          </a:prstGeom>
        </p:spPr>
        <p:txBody>
          <a:bodyPr vert="horz" lIns="91440" tIns="45720" rIns="91440" bIns="45720" rtlCol="0"/>
          <a:lstStyle>
            <a:lvl1pPr algn="r">
              <a:defRPr sz="1200"/>
            </a:lvl1pPr>
          </a:lstStyle>
          <a:p>
            <a:fld id="{5BDEDE0D-8F9D-4EBF-B29C-43E78576DBB1}" type="datetimeFigureOut">
              <a:rPr lang="en-US" smtClean="0"/>
              <a:t>10/23/2018</a:t>
            </a:fld>
            <a:endParaRPr lang="en-US"/>
          </a:p>
        </p:txBody>
      </p:sp>
      <p:sp>
        <p:nvSpPr>
          <p:cNvPr id="4" name="Slide Image Placeholder 3"/>
          <p:cNvSpPr>
            <a:spLocks noGrp="1" noRot="1" noChangeAspect="1"/>
          </p:cNvSpPr>
          <p:nvPr>
            <p:ph type="sldImg" idx="2"/>
          </p:nvPr>
        </p:nvSpPr>
        <p:spPr>
          <a:xfrm>
            <a:off x="3113088" y="857250"/>
            <a:ext cx="3087687"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387" y="3300412"/>
            <a:ext cx="745109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36007"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701" y="6513910"/>
            <a:ext cx="4036007" cy="344090"/>
          </a:xfrm>
          <a:prstGeom prst="rect">
            <a:avLst/>
          </a:prstGeom>
        </p:spPr>
        <p:txBody>
          <a:bodyPr vert="horz" lIns="91440" tIns="45720" rIns="91440" bIns="45720" rtlCol="0" anchor="b"/>
          <a:lstStyle>
            <a:lvl1pPr algn="r">
              <a:defRPr sz="1200"/>
            </a:lvl1pPr>
          </a:lstStyle>
          <a:p>
            <a:fld id="{45729BDF-2199-41BF-8618-CEBC0513AE2B}" type="slidenum">
              <a:rPr lang="en-US" smtClean="0"/>
              <a:t>‹#›</a:t>
            </a:fld>
            <a:endParaRPr lang="en-US"/>
          </a:p>
        </p:txBody>
      </p:sp>
    </p:spTree>
    <p:extLst>
      <p:ext uri="{BB962C8B-B14F-4D97-AF65-F5344CB8AC3E}">
        <p14:creationId xmlns:p14="http://schemas.microsoft.com/office/powerpoint/2010/main" val="269916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Last</a:t>
            </a:r>
            <a:r>
              <a:rPr lang="en-US" sz="2000" baseline="0" dirty="0"/>
              <a:t> year the Leadership Development Strategy Team did a survey, like we often do, and asked the question “</a:t>
            </a:r>
            <a:r>
              <a:rPr lang="en-US" sz="2000" kern="1200" dirty="0">
                <a:solidFill>
                  <a:schemeClr val="tx1"/>
                </a:solidFill>
                <a:effectLst/>
              </a:rPr>
              <a:t>What additional resources would you like to see available on the Leader’s Center on the AAMA website?” One of the top responses</a:t>
            </a:r>
            <a:r>
              <a:rPr lang="en-US" sz="2000" kern="1200" baseline="0" dirty="0">
                <a:solidFill>
                  <a:schemeClr val="tx1"/>
                </a:solidFill>
                <a:effectLst/>
              </a:rPr>
              <a:t> was for a</a:t>
            </a:r>
            <a:r>
              <a:rPr lang="en-US" sz="2000" kern="1200" dirty="0">
                <a:solidFill>
                  <a:schemeClr val="tx1"/>
                </a:solidFill>
                <a:effectLst/>
              </a:rPr>
              <a:t>n active forum</a:t>
            </a:r>
            <a:r>
              <a:rPr lang="en-US" sz="2000" kern="1200" baseline="0" dirty="0">
                <a:solidFill>
                  <a:schemeClr val="tx1"/>
                </a:solidFill>
                <a:effectLst/>
              </a:rPr>
              <a:t> or</a:t>
            </a:r>
            <a:r>
              <a:rPr lang="en-US" sz="2000" kern="1200" dirty="0">
                <a:solidFill>
                  <a:schemeClr val="tx1"/>
                </a:solidFill>
                <a:effectLst/>
              </a:rPr>
              <a:t> communication board on the website.</a:t>
            </a:r>
            <a:r>
              <a:rPr lang="en-US" sz="2000" kern="1200" baseline="0" dirty="0">
                <a:solidFill>
                  <a:schemeClr val="tx1"/>
                </a:solidFill>
                <a:effectLst/>
              </a:rPr>
              <a:t> I mentioned this to Jean at the planning session last November and we discussed the possibilities. And we would like to present to you an answer to your request. No, it will not be on the website, but actually where we spend a lot of our time.</a:t>
            </a:r>
            <a:endParaRPr lang="en-US" sz="2000" dirty="0"/>
          </a:p>
        </p:txBody>
      </p:sp>
      <p:sp>
        <p:nvSpPr>
          <p:cNvPr id="4" name="Slide Number Placeholder 3"/>
          <p:cNvSpPr>
            <a:spLocks noGrp="1"/>
          </p:cNvSpPr>
          <p:nvPr>
            <p:ph type="sldNum" sz="quarter" idx="10"/>
          </p:nvPr>
        </p:nvSpPr>
        <p:spPr/>
        <p:txBody>
          <a:bodyPr/>
          <a:lstStyle/>
          <a:p>
            <a:fld id="{45729BDF-2199-41BF-8618-CEBC0513AE2B}" type="slidenum">
              <a:rPr lang="en-US" smtClean="0"/>
              <a:t>1</a:t>
            </a:fld>
            <a:endParaRPr lang="en-US"/>
          </a:p>
        </p:txBody>
      </p:sp>
    </p:spTree>
    <p:extLst>
      <p:ext uri="{BB962C8B-B14F-4D97-AF65-F5344CB8AC3E}">
        <p14:creationId xmlns:p14="http://schemas.microsoft.com/office/powerpoint/2010/main" val="362985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29BDF-2199-41BF-8618-CEBC0513AE2B}" type="slidenum">
              <a:rPr lang="en-US" smtClean="0"/>
              <a:t>10</a:t>
            </a:fld>
            <a:endParaRPr lang="en-US"/>
          </a:p>
        </p:txBody>
      </p:sp>
    </p:spTree>
    <p:extLst>
      <p:ext uri="{BB962C8B-B14F-4D97-AF65-F5344CB8AC3E}">
        <p14:creationId xmlns:p14="http://schemas.microsoft.com/office/powerpoint/2010/main" val="221081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a:t>
            </a:r>
            <a:r>
              <a:rPr lang="en-US" sz="2400" baseline="0" dirty="0"/>
              <a:t> let us consider what Bill Gates has to say about the internet – (read quote). </a:t>
            </a:r>
          </a:p>
          <a:p>
            <a:endParaRPr lang="en-US" sz="2400" baseline="0" dirty="0"/>
          </a:p>
          <a:p>
            <a:r>
              <a:rPr lang="en-US" sz="2400" baseline="0" dirty="0"/>
              <a:t>This has never been more true. We spend time on the internet at work doing authorizations and looking up information for patients. We spend time online shopping, playing games, browsing Facebook, Instagram and other forms of social media.</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11</a:t>
            </a:fld>
            <a:endParaRPr lang="en-US"/>
          </a:p>
        </p:txBody>
      </p:sp>
    </p:spTree>
    <p:extLst>
      <p:ext uri="{BB962C8B-B14F-4D97-AF65-F5344CB8AC3E}">
        <p14:creationId xmlns:p14="http://schemas.microsoft.com/office/powerpoint/2010/main" val="131261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a:t>
            </a:r>
            <a:r>
              <a:rPr lang="en-US" sz="2400" baseline="0" dirty="0"/>
              <a:t> how can we as volunteer leaders harness the power of the internet for ourselves?</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12</a:t>
            </a:fld>
            <a:endParaRPr lang="en-US"/>
          </a:p>
        </p:txBody>
      </p:sp>
    </p:spTree>
    <p:extLst>
      <p:ext uri="{BB962C8B-B14F-4D97-AF65-F5344CB8AC3E}">
        <p14:creationId xmlns:p14="http://schemas.microsoft.com/office/powerpoint/2010/main" val="1841672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29BDF-2199-41BF-8618-CEBC0513AE2B}" type="slidenum">
              <a:rPr lang="en-US" smtClean="0"/>
              <a:t>13</a:t>
            </a:fld>
            <a:endParaRPr lang="en-US"/>
          </a:p>
        </p:txBody>
      </p:sp>
    </p:spTree>
    <p:extLst>
      <p:ext uri="{BB962C8B-B14F-4D97-AF65-F5344CB8AC3E}">
        <p14:creationId xmlns:p14="http://schemas.microsoft.com/office/powerpoint/2010/main" val="40786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let us think about where</a:t>
            </a:r>
            <a:r>
              <a:rPr lang="en-US" sz="1800" baseline="0" dirty="0"/>
              <a:t> we are RIGHT now…</a:t>
            </a:r>
          </a:p>
          <a:p>
            <a:r>
              <a:rPr lang="en-US" sz="1800" baseline="0" dirty="0"/>
              <a:t> - We are in a room with leaders from all over the US.</a:t>
            </a:r>
          </a:p>
          <a:p>
            <a:r>
              <a:rPr lang="en-US" sz="1800" baseline="0" dirty="0"/>
              <a:t> - We are exchanging ideas and information to grow our chapter and state societies whether it be in this room, before or after a CEU session or over a cup of coffee or a meal.</a:t>
            </a:r>
          </a:p>
          <a:p>
            <a:r>
              <a:rPr lang="en-US" sz="1800" baseline="0" dirty="0"/>
              <a:t> - We are offering advice and lifting each other up.  We give words of support and encouragement.</a:t>
            </a:r>
          </a:p>
          <a:p>
            <a:endParaRPr lang="en-US" sz="1800" baseline="0" dirty="0"/>
          </a:p>
          <a:p>
            <a:r>
              <a:rPr lang="en-US" sz="1800" baseline="0" dirty="0"/>
              <a:t>Be we only get to do this for about 4-5 days out of the year for the most part. But, what if there was a way to talk more often?</a:t>
            </a:r>
            <a:endParaRPr lang="en-US" sz="1800" dirty="0"/>
          </a:p>
        </p:txBody>
      </p:sp>
      <p:sp>
        <p:nvSpPr>
          <p:cNvPr id="4" name="Slide Number Placeholder 3"/>
          <p:cNvSpPr>
            <a:spLocks noGrp="1"/>
          </p:cNvSpPr>
          <p:nvPr>
            <p:ph type="sldNum" sz="quarter" idx="10"/>
          </p:nvPr>
        </p:nvSpPr>
        <p:spPr/>
        <p:txBody>
          <a:bodyPr/>
          <a:lstStyle/>
          <a:p>
            <a:fld id="{45729BDF-2199-41BF-8618-CEBC0513AE2B}" type="slidenum">
              <a:rPr lang="en-US" smtClean="0"/>
              <a:t>14</a:t>
            </a:fld>
            <a:endParaRPr lang="en-US"/>
          </a:p>
        </p:txBody>
      </p:sp>
    </p:spTree>
    <p:extLst>
      <p:ext uri="{BB962C8B-B14F-4D97-AF65-F5344CB8AC3E}">
        <p14:creationId xmlns:p14="http://schemas.microsoft.com/office/powerpoint/2010/main" val="2892554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if this room could become a virtual room where we can instantly talk</a:t>
            </a:r>
            <a:r>
              <a:rPr lang="en-US" sz="2400" baseline="0" dirty="0"/>
              <a:t> to other leaders across the US any time of the day, 365 days a year?</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15</a:t>
            </a:fld>
            <a:endParaRPr lang="en-US"/>
          </a:p>
        </p:txBody>
      </p:sp>
    </p:spTree>
    <p:extLst>
      <p:ext uri="{BB962C8B-B14F-4D97-AF65-F5344CB8AC3E}">
        <p14:creationId xmlns:p14="http://schemas.microsoft.com/office/powerpoint/2010/main" val="1686040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 secret</a:t>
            </a:r>
            <a:r>
              <a:rPr lang="en-US" sz="2400" baseline="0" dirty="0"/>
              <a:t> room…</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16</a:t>
            </a:fld>
            <a:endParaRPr lang="en-US"/>
          </a:p>
        </p:txBody>
      </p:sp>
    </p:spTree>
    <p:extLst>
      <p:ext uri="{BB962C8B-B14F-4D97-AF65-F5344CB8AC3E}">
        <p14:creationId xmlns:p14="http://schemas.microsoft.com/office/powerpoint/2010/main" val="174944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Which would grant you a key</a:t>
            </a:r>
            <a:r>
              <a:rPr lang="en-US" sz="2400" baseline="0" dirty="0"/>
              <a:t> to be able to connect with only other volunteer leaders.</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17</a:t>
            </a:fld>
            <a:endParaRPr lang="en-US"/>
          </a:p>
        </p:txBody>
      </p:sp>
    </p:spTree>
    <p:extLst>
      <p:ext uri="{BB962C8B-B14F-4D97-AF65-F5344CB8AC3E}">
        <p14:creationId xmlns:p14="http://schemas.microsoft.com/office/powerpoint/2010/main" val="422843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a:t>I would like to introduce the new Facebook Group for AAMA Leaders</a:t>
            </a:r>
          </a:p>
        </p:txBody>
      </p:sp>
      <p:sp>
        <p:nvSpPr>
          <p:cNvPr id="4" name="Slide Number Placeholder 3"/>
          <p:cNvSpPr>
            <a:spLocks noGrp="1"/>
          </p:cNvSpPr>
          <p:nvPr>
            <p:ph type="sldNum" sz="quarter" idx="10"/>
          </p:nvPr>
        </p:nvSpPr>
        <p:spPr/>
        <p:txBody>
          <a:bodyPr/>
          <a:lstStyle/>
          <a:p>
            <a:fld id="{45729BDF-2199-41BF-8618-CEBC0513AE2B}" type="slidenum">
              <a:rPr lang="en-US" smtClean="0"/>
              <a:t>18</a:t>
            </a:fld>
            <a:endParaRPr lang="en-US"/>
          </a:p>
        </p:txBody>
      </p:sp>
    </p:spTree>
    <p:extLst>
      <p:ext uri="{BB962C8B-B14F-4D97-AF65-F5344CB8AC3E}">
        <p14:creationId xmlns:p14="http://schemas.microsoft.com/office/powerpoint/2010/main" val="409283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Jean and I are excited to introduce to you the new Facebook group dedicated to AAMA leaders. So</a:t>
            </a:r>
            <a:r>
              <a:rPr lang="en-US" sz="2400" baseline="0" dirty="0"/>
              <a:t> how does it work?</a:t>
            </a:r>
            <a:r>
              <a:rPr lang="en-US" sz="2400" dirty="0"/>
              <a:t> I will</a:t>
            </a:r>
            <a:r>
              <a:rPr lang="en-US" sz="2400" baseline="0" dirty="0"/>
              <a:t> now hand it over to Jean Lynch, Director of Marketing and Communications, to take you through the steps. Jean…</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19</a:t>
            </a:fld>
            <a:endParaRPr lang="en-US"/>
          </a:p>
        </p:txBody>
      </p:sp>
    </p:spTree>
    <p:extLst>
      <p:ext uri="{BB962C8B-B14F-4D97-AF65-F5344CB8AC3E}">
        <p14:creationId xmlns:p14="http://schemas.microsoft.com/office/powerpoint/2010/main" val="180240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 we have all heard</a:t>
            </a:r>
            <a:r>
              <a:rPr lang="en-US" sz="2400" baseline="0" dirty="0"/>
              <a:t> that age old saying “It takes a village.” And this applies to us as volunteer leaders of the AAMA.</a:t>
            </a:r>
          </a:p>
        </p:txBody>
      </p:sp>
      <p:sp>
        <p:nvSpPr>
          <p:cNvPr id="4" name="Slide Number Placeholder 3"/>
          <p:cNvSpPr>
            <a:spLocks noGrp="1"/>
          </p:cNvSpPr>
          <p:nvPr>
            <p:ph type="sldNum" sz="quarter" idx="10"/>
          </p:nvPr>
        </p:nvSpPr>
        <p:spPr/>
        <p:txBody>
          <a:bodyPr/>
          <a:lstStyle/>
          <a:p>
            <a:fld id="{45729BDF-2199-41BF-8618-CEBC0513AE2B}" type="slidenum">
              <a:rPr lang="en-US" smtClean="0"/>
              <a:t>2</a:t>
            </a:fld>
            <a:endParaRPr lang="en-US"/>
          </a:p>
        </p:txBody>
      </p:sp>
    </p:spTree>
    <p:extLst>
      <p:ext uri="{BB962C8B-B14F-4D97-AF65-F5344CB8AC3E}">
        <p14:creationId xmlns:p14="http://schemas.microsoft.com/office/powerpoint/2010/main" val="2104286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Step 1: Confirm your email address on the AAMA website.</a:t>
            </a:r>
          </a:p>
          <a:p>
            <a:endParaRPr lang="en-US" sz="2400" dirty="0"/>
          </a:p>
          <a:p>
            <a:r>
              <a:rPr lang="en-US" sz="2400" dirty="0"/>
              <a:t>You</a:t>
            </a:r>
            <a:r>
              <a:rPr lang="en-US" sz="2400" baseline="0" dirty="0"/>
              <a:t> need to sign in, go to My Account and Edit Profile.</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20</a:t>
            </a:fld>
            <a:endParaRPr lang="en-US"/>
          </a:p>
        </p:txBody>
      </p:sp>
    </p:spTree>
    <p:extLst>
      <p:ext uri="{BB962C8B-B14F-4D97-AF65-F5344CB8AC3E}">
        <p14:creationId xmlns:p14="http://schemas.microsoft.com/office/powerpoint/2010/main" val="372150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You will receive an email with a questionnaire.</a:t>
            </a:r>
            <a:r>
              <a:rPr lang="en-US" sz="2000" baseline="0" dirty="0"/>
              <a:t> In it, we’ll ask for the email address you use for Facebook.</a:t>
            </a:r>
            <a:endParaRPr lang="en-US" sz="2000" dirty="0"/>
          </a:p>
          <a:p>
            <a:endParaRPr lang="en-US" sz="2000" dirty="0"/>
          </a:p>
        </p:txBody>
      </p:sp>
      <p:sp>
        <p:nvSpPr>
          <p:cNvPr id="4" name="Slide Number Placeholder 3"/>
          <p:cNvSpPr>
            <a:spLocks noGrp="1"/>
          </p:cNvSpPr>
          <p:nvPr>
            <p:ph type="sldNum" sz="quarter" idx="10"/>
          </p:nvPr>
        </p:nvSpPr>
        <p:spPr/>
        <p:txBody>
          <a:bodyPr/>
          <a:lstStyle/>
          <a:p>
            <a:fld id="{45729BDF-2199-41BF-8618-CEBC0513AE2B}" type="slidenum">
              <a:rPr lang="en-US" smtClean="0"/>
              <a:t>21</a:t>
            </a:fld>
            <a:endParaRPr lang="en-US"/>
          </a:p>
        </p:txBody>
      </p:sp>
    </p:spTree>
    <p:extLst>
      <p:ext uri="{BB962C8B-B14F-4D97-AF65-F5344CB8AC3E}">
        <p14:creationId xmlns:p14="http://schemas.microsoft.com/office/powerpoint/2010/main" val="2735348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You’ll get an invite by email, so check the email you use for Facebook.</a:t>
            </a:r>
          </a:p>
          <a:p>
            <a:r>
              <a:rPr lang="en-US" sz="2400" dirty="0"/>
              <a:t>Look for an invite by AAMA MarCom Staff </a:t>
            </a:r>
            <a:r>
              <a:rPr lang="en-US" sz="2400"/>
              <a:t>or M Lynn Sanks</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22</a:t>
            </a:fld>
            <a:endParaRPr lang="en-US"/>
          </a:p>
        </p:txBody>
      </p:sp>
    </p:spTree>
    <p:extLst>
      <p:ext uri="{BB962C8B-B14F-4D97-AF65-F5344CB8AC3E}">
        <p14:creationId xmlns:p14="http://schemas.microsoft.com/office/powerpoint/2010/main" val="1514362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Once you get the invite, joining is easy! Open the invite and click on Join Group.</a:t>
            </a:r>
          </a:p>
        </p:txBody>
      </p:sp>
      <p:sp>
        <p:nvSpPr>
          <p:cNvPr id="4" name="Slide Number Placeholder 3"/>
          <p:cNvSpPr>
            <a:spLocks noGrp="1"/>
          </p:cNvSpPr>
          <p:nvPr>
            <p:ph type="sldNum" sz="quarter" idx="10"/>
          </p:nvPr>
        </p:nvSpPr>
        <p:spPr/>
        <p:txBody>
          <a:bodyPr/>
          <a:lstStyle/>
          <a:p>
            <a:fld id="{45729BDF-2199-41BF-8618-CEBC0513AE2B}" type="slidenum">
              <a:rPr lang="en-US" smtClean="0"/>
              <a:t>23</a:t>
            </a:fld>
            <a:endParaRPr lang="en-US"/>
          </a:p>
        </p:txBody>
      </p:sp>
    </p:spTree>
    <p:extLst>
      <p:ext uri="{BB962C8B-B14F-4D97-AF65-F5344CB8AC3E}">
        <p14:creationId xmlns:p14="http://schemas.microsoft.com/office/powerpoint/2010/main" val="1769378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Sign in and click “Join Group” again. </a:t>
            </a:r>
          </a:p>
          <a:p>
            <a:r>
              <a:rPr lang="en-US" sz="2400" dirty="0"/>
              <a:t>That’s it! </a:t>
            </a:r>
          </a:p>
          <a:p>
            <a:r>
              <a:rPr lang="en-US" sz="2400" dirty="0"/>
              <a:t>Piece of cake!</a:t>
            </a:r>
          </a:p>
        </p:txBody>
      </p:sp>
      <p:sp>
        <p:nvSpPr>
          <p:cNvPr id="4" name="Slide Number Placeholder 3"/>
          <p:cNvSpPr>
            <a:spLocks noGrp="1"/>
          </p:cNvSpPr>
          <p:nvPr>
            <p:ph type="sldNum" sz="quarter" idx="10"/>
          </p:nvPr>
        </p:nvSpPr>
        <p:spPr/>
        <p:txBody>
          <a:bodyPr/>
          <a:lstStyle/>
          <a:p>
            <a:fld id="{45729BDF-2199-41BF-8618-CEBC0513AE2B}" type="slidenum">
              <a:rPr lang="en-US" smtClean="0"/>
              <a:t>24</a:t>
            </a:fld>
            <a:endParaRPr lang="en-US"/>
          </a:p>
        </p:txBody>
      </p:sp>
    </p:spTree>
    <p:extLst>
      <p:ext uri="{BB962C8B-B14F-4D97-AF65-F5344CB8AC3E}">
        <p14:creationId xmlns:p14="http://schemas.microsoft.com/office/powerpoint/2010/main" val="1982307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How many people here already belong to a Facebook Group? Okay—you’re old hands. </a:t>
            </a:r>
          </a:p>
          <a:p>
            <a:endParaRPr lang="en-US" sz="2400" dirty="0"/>
          </a:p>
          <a:p>
            <a:r>
              <a:rPr lang="en-US" sz="2400" dirty="0"/>
              <a:t>For those who are new to it—it’s incredibly user friendly: just click on Groups in the left-hand column.</a:t>
            </a:r>
          </a:p>
        </p:txBody>
      </p:sp>
      <p:sp>
        <p:nvSpPr>
          <p:cNvPr id="4" name="Slide Number Placeholder 3"/>
          <p:cNvSpPr>
            <a:spLocks noGrp="1"/>
          </p:cNvSpPr>
          <p:nvPr>
            <p:ph type="sldNum" sz="quarter" idx="10"/>
          </p:nvPr>
        </p:nvSpPr>
        <p:spPr/>
        <p:txBody>
          <a:bodyPr/>
          <a:lstStyle/>
          <a:p>
            <a:fld id="{45729BDF-2199-41BF-8618-CEBC0513AE2B}" type="slidenum">
              <a:rPr lang="en-US" smtClean="0"/>
              <a:t>25</a:t>
            </a:fld>
            <a:endParaRPr lang="en-US"/>
          </a:p>
        </p:txBody>
      </p:sp>
    </p:spTree>
    <p:extLst>
      <p:ext uri="{BB962C8B-B14F-4D97-AF65-F5344CB8AC3E}">
        <p14:creationId xmlns:p14="http://schemas.microsoft.com/office/powerpoint/2010/main" val="1749738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Here’s where the names of all the Facebook</a:t>
            </a:r>
            <a:r>
              <a:rPr lang="en-US" sz="2400" baseline="0" dirty="0"/>
              <a:t> groups you belong to appear. </a:t>
            </a:r>
          </a:p>
          <a:p>
            <a:endParaRPr lang="en-US" sz="2400" dirty="0"/>
          </a:p>
          <a:p>
            <a:r>
              <a:rPr lang="en-US" sz="2400" dirty="0"/>
              <a:t>Look for </a:t>
            </a:r>
            <a:r>
              <a:rPr lang="en-US" sz="2400" b="1" dirty="0"/>
              <a:t>AAMA Leaders </a:t>
            </a:r>
            <a:r>
              <a:rPr lang="en-US" sz="2400" dirty="0"/>
              <a:t>and click on it.</a:t>
            </a:r>
          </a:p>
        </p:txBody>
      </p:sp>
      <p:sp>
        <p:nvSpPr>
          <p:cNvPr id="4" name="Slide Number Placeholder 3"/>
          <p:cNvSpPr>
            <a:spLocks noGrp="1"/>
          </p:cNvSpPr>
          <p:nvPr>
            <p:ph type="sldNum" sz="quarter" idx="10"/>
          </p:nvPr>
        </p:nvSpPr>
        <p:spPr/>
        <p:txBody>
          <a:bodyPr/>
          <a:lstStyle/>
          <a:p>
            <a:fld id="{45729BDF-2199-41BF-8618-CEBC0513AE2B}" type="slidenum">
              <a:rPr lang="en-US" smtClean="0"/>
              <a:t>26</a:t>
            </a:fld>
            <a:endParaRPr lang="en-US"/>
          </a:p>
        </p:txBody>
      </p:sp>
    </p:spTree>
    <p:extLst>
      <p:ext uri="{BB962C8B-B14F-4D97-AF65-F5344CB8AC3E}">
        <p14:creationId xmlns:p14="http://schemas.microsoft.com/office/powerpoint/2010/main" val="2049670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Once you are in the group, note the many other useful sections too. </a:t>
            </a:r>
          </a:p>
        </p:txBody>
      </p:sp>
      <p:sp>
        <p:nvSpPr>
          <p:cNvPr id="4" name="Slide Number Placeholder 3"/>
          <p:cNvSpPr>
            <a:spLocks noGrp="1"/>
          </p:cNvSpPr>
          <p:nvPr>
            <p:ph type="sldNum" sz="quarter" idx="10"/>
          </p:nvPr>
        </p:nvSpPr>
        <p:spPr/>
        <p:txBody>
          <a:bodyPr/>
          <a:lstStyle/>
          <a:p>
            <a:fld id="{45729BDF-2199-41BF-8618-CEBC0513AE2B}" type="slidenum">
              <a:rPr lang="en-US" smtClean="0"/>
              <a:t>27</a:t>
            </a:fld>
            <a:endParaRPr lang="en-US"/>
          </a:p>
        </p:txBody>
      </p:sp>
    </p:spTree>
    <p:extLst>
      <p:ext uri="{BB962C8B-B14F-4D97-AF65-F5344CB8AC3E}">
        <p14:creationId xmlns:p14="http://schemas.microsoft.com/office/powerpoint/2010/main" val="1712411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About</a:t>
            </a:r>
            <a:r>
              <a:rPr lang="en-US" sz="2400" dirty="0"/>
              <a:t> is a great place to view </a:t>
            </a:r>
            <a:r>
              <a:rPr lang="en-US" sz="2400" b="1" dirty="0"/>
              <a:t>top recent posts </a:t>
            </a:r>
            <a:r>
              <a:rPr lang="en-US" sz="2400" dirty="0"/>
              <a:t>among other </a:t>
            </a:r>
            <a:r>
              <a:rPr lang="en-US" sz="2400" b="1" dirty="0"/>
              <a:t>general information</a:t>
            </a:r>
            <a:r>
              <a:rPr lang="en-US" sz="2400" dirty="0"/>
              <a:t>. You’ll likely spend most of your time in </a:t>
            </a:r>
            <a:r>
              <a:rPr lang="en-US" sz="2400" b="1" dirty="0"/>
              <a:t>Discussion</a:t>
            </a:r>
            <a:r>
              <a:rPr lang="en-US" sz="2400" dirty="0"/>
              <a:t> where you can see </a:t>
            </a:r>
            <a:r>
              <a:rPr lang="en-US" sz="2400" b="1" dirty="0"/>
              <a:t>all posts</a:t>
            </a:r>
            <a:r>
              <a:rPr lang="en-US" sz="2400" dirty="0"/>
              <a:t>. Also, keep an eye on </a:t>
            </a:r>
            <a:r>
              <a:rPr lang="en-US" sz="2400" b="1" dirty="0"/>
              <a:t>Announcements</a:t>
            </a:r>
            <a:r>
              <a:rPr lang="en-US" sz="2400" dirty="0"/>
              <a:t> for </a:t>
            </a:r>
            <a:r>
              <a:rPr lang="en-US" sz="2400" b="1" dirty="0"/>
              <a:t>timely staff updates and reminders</a:t>
            </a:r>
            <a:r>
              <a:rPr lang="en-US" sz="2400" dirty="0"/>
              <a:t>. The </a:t>
            </a:r>
            <a:r>
              <a:rPr lang="en-US" sz="2400" b="1" dirty="0"/>
              <a:t>Members</a:t>
            </a:r>
            <a:r>
              <a:rPr lang="en-US" sz="2400" dirty="0"/>
              <a:t> section helps you to see who might </a:t>
            </a:r>
            <a:r>
              <a:rPr lang="en-US" sz="2400" b="1" dirty="0"/>
              <a:t>live near you </a:t>
            </a:r>
            <a:r>
              <a:rPr lang="en-US" sz="2400" dirty="0"/>
              <a:t>and </a:t>
            </a:r>
            <a:r>
              <a:rPr lang="en-US" sz="2400" b="1" dirty="0"/>
              <a:t>share your interests</a:t>
            </a:r>
            <a:r>
              <a:rPr lang="en-US" sz="2400" dirty="0"/>
              <a:t>. This is great for building your network.</a:t>
            </a:r>
          </a:p>
        </p:txBody>
      </p:sp>
      <p:sp>
        <p:nvSpPr>
          <p:cNvPr id="4" name="Slide Number Placeholder 3"/>
          <p:cNvSpPr>
            <a:spLocks noGrp="1"/>
          </p:cNvSpPr>
          <p:nvPr>
            <p:ph type="sldNum" sz="quarter" idx="10"/>
          </p:nvPr>
        </p:nvSpPr>
        <p:spPr/>
        <p:txBody>
          <a:bodyPr/>
          <a:lstStyle/>
          <a:p>
            <a:fld id="{45729BDF-2199-41BF-8618-CEBC0513AE2B}" type="slidenum">
              <a:rPr lang="en-US" smtClean="0"/>
              <a:t>28</a:t>
            </a:fld>
            <a:endParaRPr lang="en-US"/>
          </a:p>
        </p:txBody>
      </p:sp>
    </p:spTree>
    <p:extLst>
      <p:ext uri="{BB962C8B-B14F-4D97-AF65-F5344CB8AC3E}">
        <p14:creationId xmlns:p14="http://schemas.microsoft.com/office/powerpoint/2010/main" val="3188025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Most of these are </a:t>
            </a:r>
            <a:r>
              <a:rPr lang="en-US" sz="2000" b="1" dirty="0"/>
              <a:t>self-explanatory</a:t>
            </a:r>
            <a:r>
              <a:rPr lang="en-US" sz="2000" dirty="0"/>
              <a:t>, but let me point out the </a:t>
            </a:r>
            <a:r>
              <a:rPr lang="en-US" sz="2000" b="1" dirty="0"/>
              <a:t>Files</a:t>
            </a:r>
            <a:r>
              <a:rPr lang="en-US" sz="2000" dirty="0"/>
              <a:t> section. One of the coolest things about a group is you can actually </a:t>
            </a:r>
            <a:r>
              <a:rPr lang="en-US" sz="2000" b="1" dirty="0"/>
              <a:t>share documents </a:t>
            </a:r>
            <a:r>
              <a:rPr lang="en-US" sz="2000" dirty="0"/>
              <a:t>here. This is fantastic when you want to share a </a:t>
            </a:r>
            <a:r>
              <a:rPr lang="en-US" sz="2000" b="1" dirty="0"/>
              <a:t>sample of your state materials</a:t>
            </a:r>
            <a:r>
              <a:rPr lang="en-US" sz="2000" dirty="0"/>
              <a:t> to help out someone in another state. </a:t>
            </a:r>
          </a:p>
          <a:p>
            <a:endParaRPr lang="en-US" sz="2000" dirty="0"/>
          </a:p>
          <a:p>
            <a:r>
              <a:rPr lang="en-US" sz="2000" dirty="0"/>
              <a:t>You’ll also find the </a:t>
            </a:r>
            <a:r>
              <a:rPr lang="en-US" sz="2000" b="1" dirty="0"/>
              <a:t>Community Standards and Policies </a:t>
            </a:r>
            <a:r>
              <a:rPr lang="en-US" sz="2000" dirty="0"/>
              <a:t>under Files. </a:t>
            </a:r>
          </a:p>
          <a:p>
            <a:endParaRPr lang="en-US" sz="2000" dirty="0"/>
          </a:p>
          <a:p>
            <a:r>
              <a:rPr lang="en-US" sz="2000" dirty="0"/>
              <a:t>Units are cool too! [Next slide]</a:t>
            </a:r>
          </a:p>
        </p:txBody>
      </p:sp>
      <p:sp>
        <p:nvSpPr>
          <p:cNvPr id="4" name="Slide Number Placeholder 3"/>
          <p:cNvSpPr>
            <a:spLocks noGrp="1"/>
          </p:cNvSpPr>
          <p:nvPr>
            <p:ph type="sldNum" sz="quarter" idx="10"/>
          </p:nvPr>
        </p:nvSpPr>
        <p:spPr/>
        <p:txBody>
          <a:bodyPr/>
          <a:lstStyle/>
          <a:p>
            <a:fld id="{45729BDF-2199-41BF-8618-CEBC0513AE2B}" type="slidenum">
              <a:rPr lang="en-US" smtClean="0"/>
              <a:t>29</a:t>
            </a:fld>
            <a:endParaRPr lang="en-US"/>
          </a:p>
        </p:txBody>
      </p:sp>
    </p:spTree>
    <p:extLst>
      <p:ext uri="{BB962C8B-B14F-4D97-AF65-F5344CB8AC3E}">
        <p14:creationId xmlns:p14="http://schemas.microsoft.com/office/powerpoint/2010/main" val="219874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29BDF-2199-41BF-8618-CEBC0513AE2B}" type="slidenum">
              <a:rPr lang="en-US" smtClean="0"/>
              <a:t>3</a:t>
            </a:fld>
            <a:endParaRPr lang="en-US"/>
          </a:p>
        </p:txBody>
      </p:sp>
    </p:spTree>
    <p:extLst>
      <p:ext uri="{BB962C8B-B14F-4D97-AF65-F5344CB8AC3E}">
        <p14:creationId xmlns:p14="http://schemas.microsoft.com/office/powerpoint/2010/main" val="2742301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Units allow you to </a:t>
            </a:r>
            <a:r>
              <a:rPr lang="en-US" sz="2400" b="1" dirty="0"/>
              <a:t>keep discussions from going totally off-road</a:t>
            </a:r>
            <a:r>
              <a:rPr lang="en-US" sz="2400" dirty="0"/>
              <a:t>. Do you want to talk only to leaders working on similar projects? Jump into the related discussion group. </a:t>
            </a:r>
          </a:p>
        </p:txBody>
      </p:sp>
      <p:sp>
        <p:nvSpPr>
          <p:cNvPr id="4" name="Slide Number Placeholder 3"/>
          <p:cNvSpPr>
            <a:spLocks noGrp="1"/>
          </p:cNvSpPr>
          <p:nvPr>
            <p:ph type="sldNum" sz="quarter" idx="10"/>
          </p:nvPr>
        </p:nvSpPr>
        <p:spPr/>
        <p:txBody>
          <a:bodyPr/>
          <a:lstStyle/>
          <a:p>
            <a:fld id="{45729BDF-2199-41BF-8618-CEBC0513AE2B}" type="slidenum">
              <a:rPr lang="en-US" smtClean="0"/>
              <a:t>30</a:t>
            </a:fld>
            <a:endParaRPr lang="en-US"/>
          </a:p>
        </p:txBody>
      </p:sp>
    </p:spTree>
    <p:extLst>
      <p:ext uri="{BB962C8B-B14F-4D97-AF65-F5344CB8AC3E}">
        <p14:creationId xmlns:p14="http://schemas.microsoft.com/office/powerpoint/2010/main" val="1406667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Now onto Privacy issues. As a Secret Group, the Leader Group has the </a:t>
            </a:r>
            <a:r>
              <a:rPr lang="en-US" sz="2000" b="1" dirty="0"/>
              <a:t>tightest level of privacy </a:t>
            </a:r>
            <a:r>
              <a:rPr lang="en-US" sz="2000" dirty="0"/>
              <a:t>for all Facebook groups. </a:t>
            </a:r>
          </a:p>
          <a:p>
            <a:endParaRPr lang="en-US" sz="2000" dirty="0"/>
          </a:p>
          <a:p>
            <a:r>
              <a:rPr lang="en-US" sz="2000" dirty="0"/>
              <a:t>As this chart shows, </a:t>
            </a:r>
            <a:r>
              <a:rPr lang="en-US" sz="2000" b="1" dirty="0"/>
              <a:t>only current members can perform any function</a:t>
            </a:r>
            <a:r>
              <a:rPr lang="en-US" sz="2000" dirty="0"/>
              <a:t>. The </a:t>
            </a:r>
            <a:r>
              <a:rPr lang="en-US" sz="2000" b="1" dirty="0"/>
              <a:t>one exception </a:t>
            </a:r>
            <a:r>
              <a:rPr lang="en-US" sz="2000" dirty="0"/>
              <a:t>is a </a:t>
            </a:r>
            <a:r>
              <a:rPr lang="en-US" sz="2000" b="1" dirty="0"/>
              <a:t>request to join</a:t>
            </a:r>
            <a:r>
              <a:rPr lang="en-US" sz="2000" dirty="0"/>
              <a:t>: no one can do that from within Facebook. </a:t>
            </a:r>
          </a:p>
          <a:p>
            <a:endParaRPr lang="en-US" sz="2000" dirty="0"/>
          </a:p>
          <a:p>
            <a:r>
              <a:rPr lang="en-US" sz="2000" dirty="0"/>
              <a:t>So, basically, no one outside the group can even see the group or search for it in Facebook. </a:t>
            </a:r>
          </a:p>
        </p:txBody>
      </p:sp>
      <p:sp>
        <p:nvSpPr>
          <p:cNvPr id="4" name="Slide Number Placeholder 3"/>
          <p:cNvSpPr>
            <a:spLocks noGrp="1"/>
          </p:cNvSpPr>
          <p:nvPr>
            <p:ph type="sldNum" sz="quarter" idx="10"/>
          </p:nvPr>
        </p:nvSpPr>
        <p:spPr/>
        <p:txBody>
          <a:bodyPr/>
          <a:lstStyle/>
          <a:p>
            <a:fld id="{45729BDF-2199-41BF-8618-CEBC0513AE2B}" type="slidenum">
              <a:rPr lang="en-US" smtClean="0"/>
              <a:t>31</a:t>
            </a:fld>
            <a:endParaRPr lang="en-US"/>
          </a:p>
        </p:txBody>
      </p:sp>
    </p:spTree>
    <p:extLst>
      <p:ext uri="{BB962C8B-B14F-4D97-AF65-F5344CB8AC3E}">
        <p14:creationId xmlns:p14="http://schemas.microsoft.com/office/powerpoint/2010/main" val="2108562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want this group to be a </a:t>
            </a:r>
            <a:r>
              <a:rPr lang="en-US" sz="1800" b="1" dirty="0"/>
              <a:t>safe and convenient </a:t>
            </a:r>
            <a:r>
              <a:rPr lang="en-US" sz="1800" dirty="0"/>
              <a:t>place for leaders to communicate nationwide—a place to </a:t>
            </a:r>
            <a:r>
              <a:rPr lang="en-US" sz="1800" b="1" dirty="0"/>
              <a:t>freely share ideas</a:t>
            </a:r>
            <a:r>
              <a:rPr lang="en-US" sz="1800" dirty="0"/>
              <a:t>. Our Community Standards and Policies </a:t>
            </a:r>
            <a:r>
              <a:rPr lang="en-US" sz="1800" b="1" dirty="0"/>
              <a:t>prohibit participants from sharing </a:t>
            </a:r>
            <a:r>
              <a:rPr lang="en-US" sz="1800" dirty="0"/>
              <a:t>any information from this group with people outside the group. But remember, </a:t>
            </a:r>
            <a:r>
              <a:rPr lang="en-US" sz="1800" b="1" dirty="0"/>
              <a:t>no online content is 100% secure</a:t>
            </a:r>
            <a:r>
              <a:rPr lang="en-US" sz="1800" dirty="0"/>
              <a:t>. The AAMA has </a:t>
            </a:r>
            <a:r>
              <a:rPr lang="en-US" sz="1800" b="1" dirty="0"/>
              <a:t>no way of policing </a:t>
            </a:r>
            <a:r>
              <a:rPr lang="en-US" sz="1800" dirty="0"/>
              <a:t>people from, say, sharing a screenshot. </a:t>
            </a:r>
          </a:p>
          <a:p>
            <a:endParaRPr lang="en-US" sz="1800" dirty="0"/>
          </a:p>
          <a:p>
            <a:r>
              <a:rPr lang="en-US" sz="1800" dirty="0"/>
              <a:t>Avoid making any comments that you wouldn’t want your grandma to see. Keep it inspirational and aspirational and it will become a forum for all to enjoy.</a:t>
            </a:r>
          </a:p>
        </p:txBody>
      </p:sp>
      <p:sp>
        <p:nvSpPr>
          <p:cNvPr id="4" name="Slide Number Placeholder 3"/>
          <p:cNvSpPr>
            <a:spLocks noGrp="1"/>
          </p:cNvSpPr>
          <p:nvPr>
            <p:ph type="sldNum" sz="quarter" idx="10"/>
          </p:nvPr>
        </p:nvSpPr>
        <p:spPr/>
        <p:txBody>
          <a:bodyPr/>
          <a:lstStyle/>
          <a:p>
            <a:fld id="{45729BDF-2199-41BF-8618-CEBC0513AE2B}" type="slidenum">
              <a:rPr lang="en-US" smtClean="0"/>
              <a:t>32</a:t>
            </a:fld>
            <a:endParaRPr lang="en-US"/>
          </a:p>
        </p:txBody>
      </p:sp>
    </p:spTree>
    <p:extLst>
      <p:ext uri="{BB962C8B-B14F-4D97-AF65-F5344CB8AC3E}">
        <p14:creationId xmlns:p14="http://schemas.microsoft.com/office/powerpoint/2010/main" val="2083084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Avoid using this group to share confidential information. Use another venue that is more secure. </a:t>
            </a:r>
            <a:r>
              <a:rPr lang="en-US" sz="2000" dirty="0"/>
              <a:t>You also should be wary of posting any </a:t>
            </a:r>
            <a:r>
              <a:rPr lang="en-US" sz="2000" b="1" dirty="0"/>
              <a:t>personally identifiable information</a:t>
            </a:r>
            <a:r>
              <a:rPr lang="en-US" sz="2000" dirty="0"/>
              <a:t>—whether it is yours or someone else’s. If you want to </a:t>
            </a:r>
            <a:r>
              <a:rPr lang="en-US" sz="2000" b="1" dirty="0"/>
              <a:t>contact someone personally</a:t>
            </a:r>
            <a:r>
              <a:rPr lang="en-US" sz="2000" dirty="0"/>
              <a:t>, use </a:t>
            </a:r>
            <a:r>
              <a:rPr lang="en-US" sz="2000" b="1" dirty="0"/>
              <a:t>private Facebook Messaging</a:t>
            </a:r>
            <a:r>
              <a:rPr lang="en-US" sz="2000" dirty="0"/>
              <a:t> to communicate one-on-one. These are just a few main points about privacy. Make sure you familiarize yourself with the AAMA Community Standards and Policies and Facebook terms of use. We will delete content that is not appropriate and group members will be removed if they ignore the policies. </a:t>
            </a:r>
          </a:p>
        </p:txBody>
      </p:sp>
      <p:sp>
        <p:nvSpPr>
          <p:cNvPr id="4" name="Slide Number Placeholder 3"/>
          <p:cNvSpPr>
            <a:spLocks noGrp="1"/>
          </p:cNvSpPr>
          <p:nvPr>
            <p:ph type="sldNum" sz="quarter" idx="10"/>
          </p:nvPr>
        </p:nvSpPr>
        <p:spPr/>
        <p:txBody>
          <a:bodyPr/>
          <a:lstStyle/>
          <a:p>
            <a:fld id="{45729BDF-2199-41BF-8618-CEBC0513AE2B}" type="slidenum">
              <a:rPr lang="en-US" smtClean="0"/>
              <a:t>33</a:t>
            </a:fld>
            <a:endParaRPr lang="en-US"/>
          </a:p>
        </p:txBody>
      </p:sp>
    </p:spTree>
    <p:extLst>
      <p:ext uri="{BB962C8B-B14F-4D97-AF65-F5344CB8AC3E}">
        <p14:creationId xmlns:p14="http://schemas.microsoft.com/office/powerpoint/2010/main" val="1790712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As mentioned earlier, </a:t>
            </a:r>
            <a:r>
              <a:rPr lang="en-US" sz="2000" b="1" dirty="0"/>
              <a:t>no one can request an invite</a:t>
            </a:r>
            <a:r>
              <a:rPr lang="en-US" sz="2000" dirty="0"/>
              <a:t>. But we want all leaders and future leaders to feel welcome, so there is a nice workaround: email us! We’ll verify a leader’s eligibility upon request. </a:t>
            </a:r>
          </a:p>
          <a:p>
            <a:endParaRPr lang="en-US" sz="2000" dirty="0"/>
          </a:p>
          <a:p>
            <a:r>
              <a:rPr lang="en-US" sz="2000" b="1" dirty="0"/>
              <a:t>National and state </a:t>
            </a:r>
            <a:r>
              <a:rPr lang="en-US" sz="2000" b="1" baseline="0" dirty="0"/>
              <a:t>leaders</a:t>
            </a:r>
            <a:r>
              <a:rPr lang="en-US" sz="2000" baseline="0" dirty="0"/>
              <a:t> can expect invites by the end of </a:t>
            </a:r>
            <a:r>
              <a:rPr lang="en-US" sz="2000" b="1" baseline="0" dirty="0"/>
              <a:t>October</a:t>
            </a:r>
            <a:r>
              <a:rPr lang="en-US" sz="2000" baseline="0" dirty="0"/>
              <a:t> </a:t>
            </a:r>
            <a:r>
              <a:rPr lang="en-US" sz="2000" dirty="0"/>
              <a:t>and </a:t>
            </a:r>
            <a:r>
              <a:rPr lang="en-US" sz="2000" b="1" dirty="0"/>
              <a:t>chapter leaders </a:t>
            </a:r>
            <a:r>
              <a:rPr lang="en-US" sz="2000" dirty="0"/>
              <a:t>by the end of </a:t>
            </a:r>
            <a:r>
              <a:rPr lang="en-US" sz="2000" b="1" dirty="0"/>
              <a:t>November</a:t>
            </a:r>
            <a:r>
              <a:rPr lang="en-US" sz="2000" dirty="0"/>
              <a:t>. </a:t>
            </a:r>
          </a:p>
        </p:txBody>
      </p:sp>
      <p:sp>
        <p:nvSpPr>
          <p:cNvPr id="4" name="Slide Number Placeholder 3"/>
          <p:cNvSpPr>
            <a:spLocks noGrp="1"/>
          </p:cNvSpPr>
          <p:nvPr>
            <p:ph type="sldNum" sz="quarter" idx="10"/>
          </p:nvPr>
        </p:nvSpPr>
        <p:spPr/>
        <p:txBody>
          <a:bodyPr/>
          <a:lstStyle/>
          <a:p>
            <a:fld id="{45729BDF-2199-41BF-8618-CEBC0513AE2B}" type="slidenum">
              <a:rPr lang="en-US" smtClean="0"/>
              <a:t>34</a:t>
            </a:fld>
            <a:endParaRPr lang="en-US"/>
          </a:p>
        </p:txBody>
      </p:sp>
    </p:spTree>
    <p:extLst>
      <p:ext uri="{BB962C8B-B14F-4D97-AF65-F5344CB8AC3E}">
        <p14:creationId xmlns:p14="http://schemas.microsoft.com/office/powerpoint/2010/main" val="3645854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Here is the info we’ll need the leader to submit. These instructions are also </a:t>
            </a:r>
            <a:r>
              <a:rPr lang="en-US" sz="2400" b="1" dirty="0"/>
              <a:t>posted</a:t>
            </a:r>
            <a:r>
              <a:rPr lang="en-US" sz="2400" dirty="0"/>
              <a:t> on the AAMA website in the </a:t>
            </a:r>
            <a:r>
              <a:rPr lang="en-US" sz="2400" b="1" dirty="0"/>
              <a:t>Volunteers/Guidelines and Forms</a:t>
            </a:r>
            <a:r>
              <a:rPr lang="en-US" sz="2400" dirty="0"/>
              <a:t>, under the Documents/Leadership section.</a:t>
            </a:r>
          </a:p>
        </p:txBody>
      </p:sp>
      <p:sp>
        <p:nvSpPr>
          <p:cNvPr id="4" name="Slide Number Placeholder 3"/>
          <p:cNvSpPr>
            <a:spLocks noGrp="1"/>
          </p:cNvSpPr>
          <p:nvPr>
            <p:ph type="sldNum" sz="quarter" idx="10"/>
          </p:nvPr>
        </p:nvSpPr>
        <p:spPr/>
        <p:txBody>
          <a:bodyPr/>
          <a:lstStyle/>
          <a:p>
            <a:fld id="{45729BDF-2199-41BF-8618-CEBC0513AE2B}" type="slidenum">
              <a:rPr lang="en-US" smtClean="0"/>
              <a:t>35</a:t>
            </a:fld>
            <a:endParaRPr lang="en-US"/>
          </a:p>
        </p:txBody>
      </p:sp>
    </p:spTree>
    <p:extLst>
      <p:ext uri="{BB962C8B-B14F-4D97-AF65-F5344CB8AC3E}">
        <p14:creationId xmlns:p14="http://schemas.microsoft.com/office/powerpoint/2010/main" val="1046795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 now you’ll be ready to engage in the AAMA Leader Group. I’ll hand it back over to Virginia!</a:t>
            </a:r>
          </a:p>
        </p:txBody>
      </p:sp>
      <p:sp>
        <p:nvSpPr>
          <p:cNvPr id="4" name="Slide Number Placeholder 3"/>
          <p:cNvSpPr>
            <a:spLocks noGrp="1"/>
          </p:cNvSpPr>
          <p:nvPr>
            <p:ph type="sldNum" sz="quarter" idx="10"/>
          </p:nvPr>
        </p:nvSpPr>
        <p:spPr/>
        <p:txBody>
          <a:bodyPr/>
          <a:lstStyle/>
          <a:p>
            <a:fld id="{45729BDF-2199-41BF-8618-CEBC0513AE2B}" type="slidenum">
              <a:rPr lang="en-US" smtClean="0"/>
              <a:t>36</a:t>
            </a:fld>
            <a:endParaRPr lang="en-US"/>
          </a:p>
        </p:txBody>
      </p:sp>
    </p:spTree>
    <p:extLst>
      <p:ext uri="{BB962C8B-B14F-4D97-AF65-F5344CB8AC3E}">
        <p14:creationId xmlns:p14="http://schemas.microsoft.com/office/powerpoint/2010/main" val="3718954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 who</a:t>
            </a:r>
            <a:r>
              <a:rPr lang="en-US" sz="2400" baseline="0" dirty="0"/>
              <a:t> is excited about this virtual room?</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37</a:t>
            </a:fld>
            <a:endParaRPr lang="en-US"/>
          </a:p>
        </p:txBody>
      </p:sp>
    </p:spTree>
    <p:extLst>
      <p:ext uri="{BB962C8B-B14F-4D97-AF65-F5344CB8AC3E}">
        <p14:creationId xmlns:p14="http://schemas.microsoft.com/office/powerpoint/2010/main" val="184211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This tool</a:t>
            </a:r>
            <a:r>
              <a:rPr lang="en-US" sz="2400" baseline="0" dirty="0"/>
              <a:t> will be a great place to ask other AAMA leaders for help…</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38</a:t>
            </a:fld>
            <a:endParaRPr lang="en-US"/>
          </a:p>
        </p:txBody>
      </p:sp>
    </p:spTree>
    <p:extLst>
      <p:ext uri="{BB962C8B-B14F-4D97-AF65-F5344CB8AC3E}">
        <p14:creationId xmlns:p14="http://schemas.microsoft.com/office/powerpoint/2010/main" val="1137014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To ask for advice…</a:t>
            </a:r>
          </a:p>
        </p:txBody>
      </p:sp>
      <p:sp>
        <p:nvSpPr>
          <p:cNvPr id="4" name="Slide Number Placeholder 3"/>
          <p:cNvSpPr>
            <a:spLocks noGrp="1"/>
          </p:cNvSpPr>
          <p:nvPr>
            <p:ph type="sldNum" sz="quarter" idx="10"/>
          </p:nvPr>
        </p:nvSpPr>
        <p:spPr/>
        <p:txBody>
          <a:bodyPr/>
          <a:lstStyle/>
          <a:p>
            <a:fld id="{45729BDF-2199-41BF-8618-CEBC0513AE2B}" type="slidenum">
              <a:rPr lang="en-US" smtClean="0"/>
              <a:t>39</a:t>
            </a:fld>
            <a:endParaRPr lang="en-US"/>
          </a:p>
        </p:txBody>
      </p:sp>
    </p:spTree>
    <p:extLst>
      <p:ext uri="{BB962C8B-B14F-4D97-AF65-F5344CB8AC3E}">
        <p14:creationId xmlns:p14="http://schemas.microsoft.com/office/powerpoint/2010/main" val="247805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There</a:t>
            </a:r>
            <a:r>
              <a:rPr lang="en-US" sz="2400" baseline="0" dirty="0"/>
              <a:t> are just never enough people that want to or are interested in helping.</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a:t>
            </a:fld>
            <a:endParaRPr lang="en-US"/>
          </a:p>
        </p:txBody>
      </p:sp>
    </p:spTree>
    <p:extLst>
      <p:ext uri="{BB962C8B-B14F-4D97-AF65-F5344CB8AC3E}">
        <p14:creationId xmlns:p14="http://schemas.microsoft.com/office/powerpoint/2010/main" val="1571161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To give advice to others…</a:t>
            </a:r>
          </a:p>
        </p:txBody>
      </p:sp>
      <p:sp>
        <p:nvSpPr>
          <p:cNvPr id="4" name="Slide Number Placeholder 3"/>
          <p:cNvSpPr>
            <a:spLocks noGrp="1"/>
          </p:cNvSpPr>
          <p:nvPr>
            <p:ph type="sldNum" sz="quarter" idx="10"/>
          </p:nvPr>
        </p:nvSpPr>
        <p:spPr/>
        <p:txBody>
          <a:bodyPr/>
          <a:lstStyle/>
          <a:p>
            <a:fld id="{45729BDF-2199-41BF-8618-CEBC0513AE2B}" type="slidenum">
              <a:rPr lang="en-US" smtClean="0"/>
              <a:t>40</a:t>
            </a:fld>
            <a:endParaRPr lang="en-US"/>
          </a:p>
        </p:txBody>
      </p:sp>
    </p:spTree>
    <p:extLst>
      <p:ext uri="{BB962C8B-B14F-4D97-AF65-F5344CB8AC3E}">
        <p14:creationId xmlns:p14="http://schemas.microsoft.com/office/powerpoint/2010/main" val="2428548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To share information with others…</a:t>
            </a:r>
          </a:p>
        </p:txBody>
      </p:sp>
      <p:sp>
        <p:nvSpPr>
          <p:cNvPr id="4" name="Slide Number Placeholder 3"/>
          <p:cNvSpPr>
            <a:spLocks noGrp="1"/>
          </p:cNvSpPr>
          <p:nvPr>
            <p:ph type="sldNum" sz="quarter" idx="10"/>
          </p:nvPr>
        </p:nvSpPr>
        <p:spPr/>
        <p:txBody>
          <a:bodyPr/>
          <a:lstStyle/>
          <a:p>
            <a:fld id="{45729BDF-2199-41BF-8618-CEBC0513AE2B}" type="slidenum">
              <a:rPr lang="en-US" smtClean="0"/>
              <a:t>41</a:t>
            </a:fld>
            <a:endParaRPr lang="en-US"/>
          </a:p>
        </p:txBody>
      </p:sp>
    </p:spTree>
    <p:extLst>
      <p:ext uri="{BB962C8B-B14F-4D97-AF65-F5344CB8AC3E}">
        <p14:creationId xmlns:p14="http://schemas.microsoft.com/office/powerpoint/2010/main" val="3822517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You can even share documents you have created to help </a:t>
            </a:r>
            <a:r>
              <a:rPr lang="en-US" sz="2400" baseline="0" dirty="0"/>
              <a:t>guide another state…</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42</a:t>
            </a:fld>
            <a:endParaRPr lang="en-US"/>
          </a:p>
        </p:txBody>
      </p:sp>
    </p:spTree>
    <p:extLst>
      <p:ext uri="{BB962C8B-B14F-4D97-AF65-F5344CB8AC3E}">
        <p14:creationId xmlns:p14="http://schemas.microsoft.com/office/powerpoint/2010/main" val="3955851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 place to congratulate</a:t>
            </a:r>
            <a:r>
              <a:rPr lang="en-US" sz="2400" baseline="0" dirty="0"/>
              <a:t> other leaders for a job well done</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43</a:t>
            </a:fld>
            <a:endParaRPr lang="en-US"/>
          </a:p>
        </p:txBody>
      </p:sp>
    </p:spTree>
    <p:extLst>
      <p:ext uri="{BB962C8B-B14F-4D97-AF65-F5344CB8AC3E}">
        <p14:creationId xmlns:p14="http://schemas.microsoft.com/office/powerpoint/2010/main" val="3364058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To recognize</a:t>
            </a:r>
            <a:r>
              <a:rPr lang="en-US" sz="2400" baseline="0" dirty="0"/>
              <a:t> someone on their great work…</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44</a:t>
            </a:fld>
            <a:endParaRPr lang="en-US"/>
          </a:p>
        </p:txBody>
      </p:sp>
    </p:spTree>
    <p:extLst>
      <p:ext uri="{BB962C8B-B14F-4D97-AF65-F5344CB8AC3E}">
        <p14:creationId xmlns:p14="http://schemas.microsoft.com/office/powerpoint/2010/main" val="288028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Let others</a:t>
            </a:r>
            <a:r>
              <a:rPr lang="en-US" sz="2400" baseline="0" dirty="0"/>
              <a:t> know about your achievements…</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45</a:t>
            </a:fld>
            <a:endParaRPr lang="en-US"/>
          </a:p>
        </p:txBody>
      </p:sp>
    </p:spTree>
    <p:extLst>
      <p:ext uri="{BB962C8B-B14F-4D97-AF65-F5344CB8AC3E}">
        <p14:creationId xmlns:p14="http://schemas.microsoft.com/office/powerpoint/2010/main" val="280377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And</a:t>
            </a:r>
            <a:r>
              <a:rPr lang="en-US" sz="2400" baseline="0" dirty="0"/>
              <a:t> those exciting triumphs we just want to shout from the mountain top!</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46</a:t>
            </a:fld>
            <a:endParaRPr lang="en-US"/>
          </a:p>
        </p:txBody>
      </p:sp>
    </p:spTree>
    <p:extLst>
      <p:ext uri="{BB962C8B-B14F-4D97-AF65-F5344CB8AC3E}">
        <p14:creationId xmlns:p14="http://schemas.microsoft.com/office/powerpoint/2010/main" val="3335316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 AAMA home office will send out reminders about due dates for important documents…</a:t>
            </a:r>
          </a:p>
        </p:txBody>
      </p:sp>
      <p:sp>
        <p:nvSpPr>
          <p:cNvPr id="4" name="Slide Number Placeholder 3"/>
          <p:cNvSpPr>
            <a:spLocks noGrp="1"/>
          </p:cNvSpPr>
          <p:nvPr>
            <p:ph type="sldNum" sz="quarter" idx="10"/>
          </p:nvPr>
        </p:nvSpPr>
        <p:spPr/>
        <p:txBody>
          <a:bodyPr/>
          <a:lstStyle/>
          <a:p>
            <a:fld id="{45729BDF-2199-41BF-8618-CEBC0513AE2B}" type="slidenum">
              <a:rPr lang="en-US" smtClean="0"/>
              <a:t>47</a:t>
            </a:fld>
            <a:endParaRPr lang="en-US"/>
          </a:p>
        </p:txBody>
      </p:sp>
    </p:spTree>
    <p:extLst>
      <p:ext uri="{BB962C8B-B14F-4D97-AF65-F5344CB8AC3E}">
        <p14:creationId xmlns:p14="http://schemas.microsoft.com/office/powerpoint/2010/main" val="715799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And</a:t>
            </a:r>
            <a:r>
              <a:rPr lang="en-US" sz="2400" baseline="0" dirty="0"/>
              <a:t> you will even hear from national leaders…</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48</a:t>
            </a:fld>
            <a:endParaRPr lang="en-US"/>
          </a:p>
        </p:txBody>
      </p:sp>
    </p:spTree>
    <p:extLst>
      <p:ext uri="{BB962C8B-B14F-4D97-AF65-F5344CB8AC3E}">
        <p14:creationId xmlns:p14="http://schemas.microsoft.com/office/powerpoint/2010/main" val="3430460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There will</a:t>
            </a:r>
            <a:r>
              <a:rPr lang="en-US" sz="2400" baseline="0" dirty="0"/>
              <a:t> be announcements from national committees and strategy teams… like Partnership and Leadership Development…</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49</a:t>
            </a:fld>
            <a:endParaRPr lang="en-US"/>
          </a:p>
        </p:txBody>
      </p:sp>
    </p:spTree>
    <p:extLst>
      <p:ext uri="{BB962C8B-B14F-4D97-AF65-F5344CB8AC3E}">
        <p14:creationId xmlns:p14="http://schemas.microsoft.com/office/powerpoint/2010/main" val="255260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29BDF-2199-41BF-8618-CEBC0513AE2B}" type="slidenum">
              <a:rPr lang="en-US" smtClean="0"/>
              <a:t>5</a:t>
            </a:fld>
            <a:endParaRPr lang="en-US"/>
          </a:p>
        </p:txBody>
      </p:sp>
    </p:spTree>
    <p:extLst>
      <p:ext uri="{BB962C8B-B14F-4D97-AF65-F5344CB8AC3E}">
        <p14:creationId xmlns:p14="http://schemas.microsoft.com/office/powerpoint/2010/main" val="4279781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And Membership and Social Media.</a:t>
            </a:r>
          </a:p>
        </p:txBody>
      </p:sp>
      <p:sp>
        <p:nvSpPr>
          <p:cNvPr id="4" name="Slide Number Placeholder 3"/>
          <p:cNvSpPr>
            <a:spLocks noGrp="1"/>
          </p:cNvSpPr>
          <p:nvPr>
            <p:ph type="sldNum" sz="quarter" idx="10"/>
          </p:nvPr>
        </p:nvSpPr>
        <p:spPr/>
        <p:txBody>
          <a:bodyPr/>
          <a:lstStyle/>
          <a:p>
            <a:fld id="{45729BDF-2199-41BF-8618-CEBC0513AE2B}" type="slidenum">
              <a:rPr lang="en-US" smtClean="0"/>
              <a:t>50</a:t>
            </a:fld>
            <a:endParaRPr lang="en-US"/>
          </a:p>
        </p:txBody>
      </p:sp>
    </p:spTree>
    <p:extLst>
      <p:ext uri="{BB962C8B-B14F-4D97-AF65-F5344CB8AC3E}">
        <p14:creationId xmlns:p14="http://schemas.microsoft.com/office/powerpoint/2010/main" val="477564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Or … simply keep in touch with fellow leaders. The possibilities</a:t>
            </a:r>
            <a:r>
              <a:rPr lang="en-US" sz="2400" baseline="0" dirty="0"/>
              <a:t> are endless!</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51</a:t>
            </a:fld>
            <a:endParaRPr lang="en-US"/>
          </a:p>
        </p:txBody>
      </p:sp>
    </p:spTree>
    <p:extLst>
      <p:ext uri="{BB962C8B-B14F-4D97-AF65-F5344CB8AC3E}">
        <p14:creationId xmlns:p14="http://schemas.microsoft.com/office/powerpoint/2010/main" val="1858468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 national and state leaders: watch your email box in October for your invitation and come join us</a:t>
            </a:r>
            <a:r>
              <a:rPr lang="en-US" sz="2400" baseline="0" dirty="0"/>
              <a:t> in our secret Facebook group!</a:t>
            </a:r>
          </a:p>
          <a:p>
            <a:endParaRPr lang="en-US" sz="2400" dirty="0"/>
          </a:p>
          <a:p>
            <a:r>
              <a:rPr lang="en-US" sz="2400" baseline="0" dirty="0"/>
              <a:t>Chapter leaders look for invites in November.</a:t>
            </a:r>
          </a:p>
        </p:txBody>
      </p:sp>
      <p:sp>
        <p:nvSpPr>
          <p:cNvPr id="4" name="Slide Number Placeholder 3"/>
          <p:cNvSpPr>
            <a:spLocks noGrp="1"/>
          </p:cNvSpPr>
          <p:nvPr>
            <p:ph type="sldNum" sz="quarter" idx="10"/>
          </p:nvPr>
        </p:nvSpPr>
        <p:spPr/>
        <p:txBody>
          <a:bodyPr/>
          <a:lstStyle/>
          <a:p>
            <a:fld id="{45729BDF-2199-41BF-8618-CEBC0513AE2B}" type="slidenum">
              <a:rPr lang="en-US" smtClean="0"/>
              <a:t>52</a:t>
            </a:fld>
            <a:endParaRPr lang="en-US"/>
          </a:p>
        </p:txBody>
      </p:sp>
    </p:spTree>
    <p:extLst>
      <p:ext uri="{BB962C8B-B14F-4D97-AF65-F5344CB8AC3E}">
        <p14:creationId xmlns:p14="http://schemas.microsoft.com/office/powerpoint/2010/main" val="150847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We find ourselves stuck in the “same old,</a:t>
            </a:r>
            <a:r>
              <a:rPr lang="en-US" sz="2400" baseline="0" dirty="0"/>
              <a:t> same old” every year.</a:t>
            </a:r>
            <a:endParaRPr lang="en-US" sz="2400" dirty="0"/>
          </a:p>
        </p:txBody>
      </p:sp>
      <p:sp>
        <p:nvSpPr>
          <p:cNvPr id="4" name="Slide Number Placeholder 3"/>
          <p:cNvSpPr>
            <a:spLocks noGrp="1"/>
          </p:cNvSpPr>
          <p:nvPr>
            <p:ph type="sldNum" sz="quarter" idx="10"/>
          </p:nvPr>
        </p:nvSpPr>
        <p:spPr/>
        <p:txBody>
          <a:bodyPr/>
          <a:lstStyle/>
          <a:p>
            <a:fld id="{45729BDF-2199-41BF-8618-CEBC0513AE2B}" type="slidenum">
              <a:rPr lang="en-US" smtClean="0"/>
              <a:t>6</a:t>
            </a:fld>
            <a:endParaRPr lang="en-US"/>
          </a:p>
        </p:txBody>
      </p:sp>
    </p:spTree>
    <p:extLst>
      <p:ext uri="{BB962C8B-B14F-4D97-AF65-F5344CB8AC3E}">
        <p14:creationId xmlns:p14="http://schemas.microsoft.com/office/powerpoint/2010/main" val="99499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29BDF-2199-41BF-8618-CEBC0513AE2B}" type="slidenum">
              <a:rPr lang="en-US" smtClean="0"/>
              <a:t>7</a:t>
            </a:fld>
            <a:endParaRPr lang="en-US"/>
          </a:p>
        </p:txBody>
      </p:sp>
    </p:spTree>
    <p:extLst>
      <p:ext uri="{BB962C8B-B14F-4D97-AF65-F5344CB8AC3E}">
        <p14:creationId xmlns:p14="http://schemas.microsoft.com/office/powerpoint/2010/main" val="325231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29BDF-2199-41BF-8618-CEBC0513AE2B}" type="slidenum">
              <a:rPr lang="en-US" smtClean="0"/>
              <a:t>8</a:t>
            </a:fld>
            <a:endParaRPr lang="en-US"/>
          </a:p>
        </p:txBody>
      </p:sp>
    </p:spTree>
    <p:extLst>
      <p:ext uri="{BB962C8B-B14F-4D97-AF65-F5344CB8AC3E}">
        <p14:creationId xmlns:p14="http://schemas.microsoft.com/office/powerpoint/2010/main" val="215892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29BDF-2199-41BF-8618-CEBC0513AE2B}" type="slidenum">
              <a:rPr lang="en-US" smtClean="0"/>
              <a:t>9</a:t>
            </a:fld>
            <a:endParaRPr lang="en-US"/>
          </a:p>
        </p:txBody>
      </p:sp>
    </p:spTree>
    <p:extLst>
      <p:ext uri="{BB962C8B-B14F-4D97-AF65-F5344CB8AC3E}">
        <p14:creationId xmlns:p14="http://schemas.microsoft.com/office/powerpoint/2010/main" val="4070282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2B022F-7C1E-4B7A-8006-B09FDB800F58}"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2569010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B022F-7C1E-4B7A-8006-B09FDB800F58}"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106155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B022F-7C1E-4B7A-8006-B09FDB800F58}"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183887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B022F-7C1E-4B7A-8006-B09FDB800F58}"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348145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B022F-7C1E-4B7A-8006-B09FDB800F58}"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88146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2B022F-7C1E-4B7A-8006-B09FDB800F58}"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3194500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2B022F-7C1E-4B7A-8006-B09FDB800F58}"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293980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2B022F-7C1E-4B7A-8006-B09FDB800F58}"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405640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B022F-7C1E-4B7A-8006-B09FDB800F58}"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295922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2B022F-7C1E-4B7A-8006-B09FDB800F58}"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99574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2B022F-7C1E-4B7A-8006-B09FDB800F58}"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D5CA3-0E42-4257-91AC-322EF2F8F826}" type="slidenum">
              <a:rPr lang="en-US" smtClean="0"/>
              <a:t>‹#›</a:t>
            </a:fld>
            <a:endParaRPr lang="en-US"/>
          </a:p>
        </p:txBody>
      </p:sp>
    </p:spTree>
    <p:extLst>
      <p:ext uri="{BB962C8B-B14F-4D97-AF65-F5344CB8AC3E}">
        <p14:creationId xmlns:p14="http://schemas.microsoft.com/office/powerpoint/2010/main" val="1722804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B022F-7C1E-4B7A-8006-B09FDB800F58}" type="datetimeFigureOut">
              <a:rPr lang="en-US" smtClean="0"/>
              <a:t>10/23/2018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D5CA3-0E42-4257-91AC-322EF2F8F826}" type="slidenum">
              <a:rPr lang="en-US" smtClean="0"/>
              <a:t>‹#›</a:t>
            </a:fld>
            <a:endParaRPr lang="en-US"/>
          </a:p>
        </p:txBody>
      </p:sp>
    </p:spTree>
    <p:extLst>
      <p:ext uri="{BB962C8B-B14F-4D97-AF65-F5344CB8AC3E}">
        <p14:creationId xmlns:p14="http://schemas.microsoft.com/office/powerpoint/2010/main" val="26176479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MarCom@aama-ntl.org"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28B4B-60CF-4FDE-9591-0BE2F0C3A197}"/>
              </a:ext>
            </a:extLst>
          </p:cNvPr>
          <p:cNvPicPr>
            <a:picLocks noChangeAspect="1"/>
          </p:cNvPicPr>
          <p:nvPr/>
        </p:nvPicPr>
        <p:blipFill rotWithShape="1">
          <a:blip r:embed="rId3">
            <a:extLst>
              <a:ext uri="{28A0092B-C50C-407E-A947-70E740481C1C}">
                <a14:useLocalDpi xmlns:a14="http://schemas.microsoft.com/office/drawing/2010/main" val="0"/>
              </a:ext>
            </a:extLst>
          </a:blip>
          <a:srcRect l="1313" r="3845"/>
          <a:stretch/>
        </p:blipFill>
        <p:spPr>
          <a:xfrm>
            <a:off x="-24494" y="775503"/>
            <a:ext cx="9244694" cy="5483711"/>
          </a:xfrm>
          <a:prstGeom prst="rect">
            <a:avLst/>
          </a:prstGeom>
        </p:spPr>
      </p:pic>
      <p:sp>
        <p:nvSpPr>
          <p:cNvPr id="3" name="Subtitle 2"/>
          <p:cNvSpPr>
            <a:spLocks noGrp="1"/>
          </p:cNvSpPr>
          <p:nvPr>
            <p:ph type="subTitle" idx="1"/>
          </p:nvPr>
        </p:nvSpPr>
        <p:spPr>
          <a:xfrm>
            <a:off x="685799" y="3883945"/>
            <a:ext cx="7845879" cy="1729201"/>
          </a:xfrm>
        </p:spPr>
        <p:txBody>
          <a:bodyPr>
            <a:normAutofit/>
          </a:bodyPr>
          <a:lstStyle/>
          <a:p>
            <a:pPr>
              <a:spcBef>
                <a:spcPct val="20000"/>
              </a:spcBef>
            </a:pPr>
            <a:endParaRPr lang="en-US" sz="1600" dirty="0">
              <a:latin typeface="AvantGarde Bk BT" pitchFamily="34" charset="0"/>
            </a:endParaRPr>
          </a:p>
          <a:p>
            <a:pPr>
              <a:spcBef>
                <a:spcPct val="20000"/>
              </a:spcBef>
            </a:pPr>
            <a:endParaRPr lang="en-US" sz="1600" dirty="0">
              <a:latin typeface="AvantGarde Bk BT" pitchFamily="34" charset="0"/>
            </a:endParaRPr>
          </a:p>
        </p:txBody>
      </p:sp>
      <p:sp>
        <p:nvSpPr>
          <p:cNvPr id="9" name="Title 1"/>
          <p:cNvSpPr>
            <a:spLocks noGrp="1"/>
          </p:cNvSpPr>
          <p:nvPr/>
        </p:nvSpPr>
        <p:spPr>
          <a:xfrm>
            <a:off x="-24493" y="0"/>
            <a:ext cx="9244693" cy="1446247"/>
          </a:xfrm>
          <a:prstGeom prst="rect">
            <a:avLst/>
          </a:prstGeom>
          <a:solidFill>
            <a:srgbClr val="00B0F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accent1">
                    <a:lumMod val="20000"/>
                    <a:lumOff val="80000"/>
                  </a:schemeClr>
                </a:solidFill>
                <a:latin typeface="AvantGarde Bk BT" pitchFamily="34" charset="0"/>
              </a:rPr>
              <a:t>  It Takes a </a:t>
            </a:r>
          </a:p>
          <a:p>
            <a:pPr algn="l"/>
            <a:r>
              <a:rPr lang="en-US" b="1" dirty="0">
                <a:solidFill>
                  <a:srgbClr val="0070C0"/>
                </a:solidFill>
                <a:latin typeface="AvantGarde Bk BT" pitchFamily="34" charset="0"/>
              </a:rPr>
              <a:t>  Facebook Group</a:t>
            </a:r>
          </a:p>
        </p:txBody>
      </p:sp>
      <p:sp>
        <p:nvSpPr>
          <p:cNvPr id="12" name="TextBox 11">
            <a:extLst>
              <a:ext uri="{FF2B5EF4-FFF2-40B4-BE49-F238E27FC236}">
                <a16:creationId xmlns:a16="http://schemas.microsoft.com/office/drawing/2014/main" id="{66F34DF4-BAA4-46A5-B5AC-F1F3358A917C}"/>
              </a:ext>
            </a:extLst>
          </p:cNvPr>
          <p:cNvSpPr txBox="1"/>
          <p:nvPr/>
        </p:nvSpPr>
        <p:spPr>
          <a:xfrm>
            <a:off x="126336" y="1444222"/>
            <a:ext cx="7324531" cy="1200329"/>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rPr>
              <a:t>Constant Connectivity for </a:t>
            </a:r>
          </a:p>
          <a:p>
            <a:r>
              <a:rPr lang="en-US" sz="3600" dirty="0">
                <a:solidFill>
                  <a:schemeClr val="bg1"/>
                </a:solidFill>
                <a:effectLst>
                  <a:outerShdw blurRad="38100" dist="38100" dir="2700000" algn="tl">
                    <a:srgbClr val="000000">
                      <a:alpha val="43137"/>
                    </a:srgbClr>
                  </a:outerShdw>
                </a:effectLst>
              </a:rPr>
              <a:t>Volunteer Leaders</a:t>
            </a:r>
          </a:p>
        </p:txBody>
      </p:sp>
      <p:sp>
        <p:nvSpPr>
          <p:cNvPr id="2" name="TextBox 1">
            <a:extLst>
              <a:ext uri="{FF2B5EF4-FFF2-40B4-BE49-F238E27FC236}">
                <a16:creationId xmlns:a16="http://schemas.microsoft.com/office/drawing/2014/main" id="{D3652602-7ADF-415A-AFB5-CE49FC836536}"/>
              </a:ext>
            </a:extLst>
          </p:cNvPr>
          <p:cNvSpPr txBox="1"/>
          <p:nvPr/>
        </p:nvSpPr>
        <p:spPr>
          <a:xfrm>
            <a:off x="126335" y="2685910"/>
            <a:ext cx="8055639" cy="824841"/>
          </a:xfrm>
          <a:prstGeom prst="rect">
            <a:avLst/>
          </a:prstGeom>
          <a:noFill/>
        </p:spPr>
        <p:txBody>
          <a:bodyPr wrap="square" rtlCol="0">
            <a:spAutoFit/>
          </a:bodyPr>
          <a:lstStyle/>
          <a:p>
            <a:pPr>
              <a:spcBef>
                <a:spcPct val="20000"/>
              </a:spcBef>
            </a:pPr>
            <a:r>
              <a:rPr lang="en-US" sz="1400" dirty="0">
                <a:solidFill>
                  <a:schemeClr val="accent1">
                    <a:lumMod val="60000"/>
                    <a:lumOff val="40000"/>
                  </a:schemeClr>
                </a:solidFill>
                <a:latin typeface="AvantGarde Bk BT" pitchFamily="34" charset="0"/>
              </a:rPr>
              <a:t>Presented by </a:t>
            </a:r>
          </a:p>
          <a:p>
            <a:pPr>
              <a:spcBef>
                <a:spcPct val="20000"/>
              </a:spcBef>
            </a:pPr>
            <a:r>
              <a:rPr lang="en-US" sz="1400" b="1" dirty="0">
                <a:solidFill>
                  <a:schemeClr val="accent1">
                    <a:lumMod val="60000"/>
                    <a:lumOff val="40000"/>
                  </a:schemeClr>
                </a:solidFill>
                <a:latin typeface="AvantGarde Bk BT" pitchFamily="34" charset="0"/>
              </a:rPr>
              <a:t>Virginia Thomas, CMA (AAMA) | </a:t>
            </a:r>
            <a:r>
              <a:rPr lang="en-US" sz="1400" dirty="0">
                <a:solidFill>
                  <a:schemeClr val="accent1">
                    <a:lumMod val="60000"/>
                    <a:lumOff val="40000"/>
                  </a:schemeClr>
                </a:solidFill>
                <a:latin typeface="AvantGarde Bk BT" pitchFamily="34" charset="0"/>
              </a:rPr>
              <a:t>AAMA Leadership Development Strategy Team Chair </a:t>
            </a:r>
            <a:endParaRPr lang="en-US" sz="1400" b="1" dirty="0">
              <a:solidFill>
                <a:schemeClr val="accent1">
                  <a:lumMod val="60000"/>
                  <a:lumOff val="40000"/>
                </a:schemeClr>
              </a:solidFill>
              <a:latin typeface="AvantGarde Bk BT" pitchFamily="34" charset="0"/>
            </a:endParaRPr>
          </a:p>
          <a:p>
            <a:pPr>
              <a:spcBef>
                <a:spcPct val="20000"/>
              </a:spcBef>
            </a:pPr>
            <a:r>
              <a:rPr lang="en-US" sz="1400" b="1" dirty="0">
                <a:solidFill>
                  <a:schemeClr val="accent1">
                    <a:lumMod val="60000"/>
                    <a:lumOff val="40000"/>
                  </a:schemeClr>
                </a:solidFill>
                <a:latin typeface="AvantGarde Bk BT" pitchFamily="34" charset="0"/>
              </a:rPr>
              <a:t>Jean Lynch | </a:t>
            </a:r>
            <a:r>
              <a:rPr lang="en-US" sz="1400" dirty="0">
                <a:solidFill>
                  <a:schemeClr val="accent1">
                    <a:lumMod val="60000"/>
                    <a:lumOff val="40000"/>
                  </a:schemeClr>
                </a:solidFill>
                <a:latin typeface="AvantGarde Bk BT" pitchFamily="34" charset="0"/>
              </a:rPr>
              <a:t>AAMA Marketing and Communications Director</a:t>
            </a:r>
            <a:endParaRPr lang="en-US" sz="1400" dirty="0">
              <a:solidFill>
                <a:schemeClr val="accent1">
                  <a:lumMod val="60000"/>
                  <a:lumOff val="40000"/>
                </a:schemeClr>
              </a:solidFill>
            </a:endParaRPr>
          </a:p>
        </p:txBody>
      </p:sp>
      <p:pic>
        <p:nvPicPr>
          <p:cNvPr id="7" name="Picture 6">
            <a:extLst>
              <a:ext uri="{FF2B5EF4-FFF2-40B4-BE49-F238E27FC236}">
                <a16:creationId xmlns:a16="http://schemas.microsoft.com/office/drawing/2014/main" id="{2A3026E9-8AF9-4B74-96F3-D091B78D73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25" y="6380747"/>
            <a:ext cx="2204357" cy="362742"/>
          </a:xfrm>
          <a:prstGeom prst="rect">
            <a:avLst/>
          </a:prstGeom>
        </p:spPr>
      </p:pic>
      <p:sp>
        <p:nvSpPr>
          <p:cNvPr id="10" name="Rectangle 9">
            <a:extLst>
              <a:ext uri="{FF2B5EF4-FFF2-40B4-BE49-F238E27FC236}">
                <a16:creationId xmlns:a16="http://schemas.microsoft.com/office/drawing/2014/main" id="{04EC51A2-84F1-4815-AEA7-83221E217893}"/>
              </a:ext>
            </a:extLst>
          </p:cNvPr>
          <p:cNvSpPr/>
          <p:nvPr/>
        </p:nvSpPr>
        <p:spPr>
          <a:xfrm>
            <a:off x="3486560" y="6316364"/>
            <a:ext cx="5495515" cy="498598"/>
          </a:xfrm>
          <a:prstGeom prst="rect">
            <a:avLst/>
          </a:prstGeom>
        </p:spPr>
        <p:txBody>
          <a:bodyPr wrap="square">
            <a:spAutoFit/>
          </a:bodyPr>
          <a:lstStyle/>
          <a:p>
            <a:pPr lvl="0" algn="r">
              <a:spcBef>
                <a:spcPct val="20000"/>
              </a:spcBef>
            </a:pPr>
            <a:r>
              <a:rPr lang="en-US" sz="1200" b="1" dirty="0">
                <a:solidFill>
                  <a:srgbClr val="EE3124"/>
                </a:solidFill>
                <a:latin typeface="AvantGarde Bk BT" pitchFamily="34" charset="0"/>
              </a:rPr>
              <a:t>AAMA 62</a:t>
            </a:r>
            <a:r>
              <a:rPr lang="en-US" sz="1200" b="1" baseline="30000" dirty="0">
                <a:solidFill>
                  <a:srgbClr val="EE3124"/>
                </a:solidFill>
                <a:latin typeface="AvantGarde Bk BT" pitchFamily="34" charset="0"/>
              </a:rPr>
              <a:t>nd</a:t>
            </a:r>
            <a:r>
              <a:rPr lang="en-US" sz="1200" b="1" dirty="0">
                <a:solidFill>
                  <a:srgbClr val="EE3124"/>
                </a:solidFill>
                <a:latin typeface="AvantGarde Bk BT" pitchFamily="34" charset="0"/>
              </a:rPr>
              <a:t> Annual Conference </a:t>
            </a:r>
            <a:endParaRPr lang="en-US" sz="1200" b="1" dirty="0">
              <a:solidFill>
                <a:schemeClr val="bg1">
                  <a:lumMod val="75000"/>
                </a:schemeClr>
              </a:solidFill>
              <a:latin typeface="AvantGarde Bk BT" pitchFamily="34" charset="0"/>
            </a:endParaRPr>
          </a:p>
          <a:p>
            <a:pPr lvl="0" algn="r">
              <a:spcBef>
                <a:spcPct val="20000"/>
              </a:spcBef>
            </a:pPr>
            <a:r>
              <a:rPr lang="en-US" sz="1200" dirty="0">
                <a:solidFill>
                  <a:schemeClr val="tx1">
                    <a:lumMod val="50000"/>
                    <a:lumOff val="50000"/>
                  </a:schemeClr>
                </a:solidFill>
                <a:latin typeface="AvantGarde Bk BT" pitchFamily="34" charset="0"/>
              </a:rPr>
              <a:t>September 15, 2018 </a:t>
            </a:r>
            <a:r>
              <a:rPr lang="en-US" sz="1200" dirty="0">
                <a:solidFill>
                  <a:schemeClr val="bg1">
                    <a:lumMod val="75000"/>
                  </a:schemeClr>
                </a:solidFill>
                <a:latin typeface="AvantGarde Bk BT" pitchFamily="34" charset="0"/>
              </a:rPr>
              <a:t>|</a:t>
            </a:r>
            <a:r>
              <a:rPr lang="en-US" sz="1200" dirty="0">
                <a:solidFill>
                  <a:schemeClr val="tx1">
                    <a:lumMod val="50000"/>
                    <a:lumOff val="50000"/>
                  </a:schemeClr>
                </a:solidFill>
                <a:latin typeface="AvantGarde Bk BT" pitchFamily="34" charset="0"/>
              </a:rPr>
              <a:t>  Salt Lake City, Utah</a:t>
            </a:r>
          </a:p>
        </p:txBody>
      </p:sp>
    </p:spTree>
    <p:extLst>
      <p:ext uri="{BB962C8B-B14F-4D97-AF65-F5344CB8AC3E}">
        <p14:creationId xmlns:p14="http://schemas.microsoft.com/office/powerpoint/2010/main" val="4032094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0524F4-45D5-477F-A57B-A6A01DB0B1B0}"/>
              </a:ext>
            </a:extLst>
          </p:cNvPr>
          <p:cNvSpPr/>
          <p:nvPr/>
        </p:nvSpPr>
        <p:spPr>
          <a:xfrm>
            <a:off x="0" y="1447800"/>
            <a:ext cx="9144000" cy="5410200"/>
          </a:xfrm>
          <a:prstGeom prst="rect">
            <a:avLst/>
          </a:prstGeom>
          <a:solidFill>
            <a:srgbClr val="3C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62729FA-0315-458D-8DB7-C4E6605B9099}"/>
              </a:ext>
            </a:extLst>
          </p:cNvPr>
          <p:cNvSpPr/>
          <p:nvPr/>
        </p:nvSpPr>
        <p:spPr>
          <a:xfrm>
            <a:off x="0" y="0"/>
            <a:ext cx="9144000" cy="1530220"/>
          </a:xfrm>
          <a:prstGeom prst="rect">
            <a:avLst/>
          </a:prstGeom>
          <a:solidFill>
            <a:srgbClr val="009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C71DB7-8DF8-4436-89E6-0B2943E38D77}"/>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latin typeface="+mj-lt"/>
              </a:rPr>
              <a:t>And more heads are better still.</a:t>
            </a:r>
          </a:p>
        </p:txBody>
      </p:sp>
      <p:pic>
        <p:nvPicPr>
          <p:cNvPr id="21" name="Picture 20">
            <a:extLst>
              <a:ext uri="{FF2B5EF4-FFF2-40B4-BE49-F238E27FC236}">
                <a16:creationId xmlns:a16="http://schemas.microsoft.com/office/drawing/2014/main" id="{E87B1719-1738-44B8-9BFA-D141AC301C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7476390" y="1520243"/>
            <a:ext cx="1706101" cy="2650840"/>
          </a:xfrm>
          <a:prstGeom prst="rect">
            <a:avLst/>
          </a:prstGeom>
        </p:spPr>
      </p:pic>
      <p:pic>
        <p:nvPicPr>
          <p:cNvPr id="23" name="Picture 22">
            <a:extLst>
              <a:ext uri="{FF2B5EF4-FFF2-40B4-BE49-F238E27FC236}">
                <a16:creationId xmlns:a16="http://schemas.microsoft.com/office/drawing/2014/main" id="{EA366FA6-AF08-4F14-AA9E-37B72D508EE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6269200" y="4225198"/>
            <a:ext cx="1706101" cy="2650840"/>
          </a:xfrm>
          <a:prstGeom prst="rect">
            <a:avLst/>
          </a:prstGeom>
        </p:spPr>
      </p:pic>
      <p:pic>
        <p:nvPicPr>
          <p:cNvPr id="24" name="Picture 23">
            <a:extLst>
              <a:ext uri="{FF2B5EF4-FFF2-40B4-BE49-F238E27FC236}">
                <a16:creationId xmlns:a16="http://schemas.microsoft.com/office/drawing/2014/main" id="{5ABA5B59-6C04-4296-9870-4A47619DDD1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233265" y="1520489"/>
            <a:ext cx="1706101" cy="2650840"/>
          </a:xfrm>
          <a:prstGeom prst="rect">
            <a:avLst/>
          </a:prstGeom>
        </p:spPr>
      </p:pic>
      <p:pic>
        <p:nvPicPr>
          <p:cNvPr id="25" name="Picture 24">
            <a:extLst>
              <a:ext uri="{FF2B5EF4-FFF2-40B4-BE49-F238E27FC236}">
                <a16:creationId xmlns:a16="http://schemas.microsoft.com/office/drawing/2014/main" id="{3804AC0F-F488-4647-9AB0-4C895833D44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1295400" y="4200635"/>
            <a:ext cx="1706101" cy="2650840"/>
          </a:xfrm>
          <a:prstGeom prst="rect">
            <a:avLst/>
          </a:prstGeom>
        </p:spPr>
      </p:pic>
      <p:pic>
        <p:nvPicPr>
          <p:cNvPr id="26" name="Picture 25">
            <a:extLst>
              <a:ext uri="{FF2B5EF4-FFF2-40B4-BE49-F238E27FC236}">
                <a16:creationId xmlns:a16="http://schemas.microsoft.com/office/drawing/2014/main" id="{A31E620F-5760-4811-8BB7-5C268099065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2647639" y="1543270"/>
            <a:ext cx="1706101" cy="2650840"/>
          </a:xfrm>
          <a:prstGeom prst="rect">
            <a:avLst/>
          </a:prstGeom>
        </p:spPr>
      </p:pic>
      <p:pic>
        <p:nvPicPr>
          <p:cNvPr id="27" name="Picture 26">
            <a:extLst>
              <a:ext uri="{FF2B5EF4-FFF2-40B4-BE49-F238E27FC236}">
                <a16:creationId xmlns:a16="http://schemas.microsoft.com/office/drawing/2014/main" id="{4D7D74FD-7E2F-42ED-BE33-ECA5C0AA17A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3886200" y="4220210"/>
            <a:ext cx="1706101" cy="2650840"/>
          </a:xfrm>
          <a:prstGeom prst="rect">
            <a:avLst/>
          </a:prstGeom>
        </p:spPr>
      </p:pic>
      <p:pic>
        <p:nvPicPr>
          <p:cNvPr id="28" name="Picture 27">
            <a:extLst>
              <a:ext uri="{FF2B5EF4-FFF2-40B4-BE49-F238E27FC236}">
                <a16:creationId xmlns:a16="http://schemas.microsoft.com/office/drawing/2014/main" id="{312F2F58-209D-4EE7-82BD-C21A0621200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8" b="99543" l="9987" r="90342">
                        <a14:foregroundMark x1="47766" y1="6142" x2="47766" y2="6142"/>
                        <a14:foregroundMark x1="50131" y1="95228" x2="50131" y2="95228"/>
                        <a14:foregroundMark x1="51051" y1="66650" x2="51051" y2="66650"/>
                        <a14:foregroundMark x1="67871" y1="4162" x2="67871" y2="4162"/>
                        <a14:foregroundMark x1="90342" y1="16802" x2="90342" y2="16802"/>
                        <a14:foregroundMark x1="64126" y1="558" x2="64126" y2="558"/>
                        <a14:foregroundMark x1="54796" y1="99543" x2="54796" y2="99543"/>
                        <a14:backgroundMark x1="63206" y1="9239" x2="63206" y2="9239"/>
                        <a14:backgroundMark x1="45204" y1="76599" x2="45204" y2="76599"/>
                      </a14:backgroundRemoval>
                    </a14:imgEffect>
                  </a14:imgLayer>
                </a14:imgProps>
              </a:ext>
              <a:ext uri="{28A0092B-C50C-407E-A947-70E740481C1C}">
                <a14:useLocalDpi xmlns:a14="http://schemas.microsoft.com/office/drawing/2010/main" val="0"/>
              </a:ext>
            </a:extLst>
          </a:blip>
          <a:srcRect l="11107" r="5587"/>
          <a:stretch/>
        </p:blipFill>
        <p:spPr>
          <a:xfrm>
            <a:off x="5062013" y="1520243"/>
            <a:ext cx="1706101" cy="2650840"/>
          </a:xfrm>
          <a:prstGeom prst="rect">
            <a:avLst/>
          </a:prstGeom>
        </p:spPr>
      </p:pic>
      <p:cxnSp>
        <p:nvCxnSpPr>
          <p:cNvPr id="5" name="Straight Connector 4">
            <a:extLst>
              <a:ext uri="{FF2B5EF4-FFF2-40B4-BE49-F238E27FC236}">
                <a16:creationId xmlns:a16="http://schemas.microsoft.com/office/drawing/2014/main" id="{EE9B1A75-5B97-42EE-939E-DEA8E1898E29}"/>
              </a:ext>
            </a:extLst>
          </p:cNvPr>
          <p:cNvCxnSpPr>
            <a:cxnSpLocks/>
          </p:cNvCxnSpPr>
          <p:nvPr/>
        </p:nvCxnSpPr>
        <p:spPr>
          <a:xfrm>
            <a:off x="0" y="4191000"/>
            <a:ext cx="9144000" cy="0"/>
          </a:xfrm>
          <a:prstGeom prst="line">
            <a:avLst/>
          </a:prstGeom>
          <a:ln w="76200">
            <a:solidFill>
              <a:srgbClr val="009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630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24586B-700E-495E-AC90-095AD17225F9}"/>
              </a:ext>
            </a:extLst>
          </p:cNvPr>
          <p:cNvPicPr>
            <a:picLocks noChangeAspect="1"/>
          </p:cNvPicPr>
          <p:nvPr/>
        </p:nvPicPr>
        <p:blipFill rotWithShape="1">
          <a:blip r:embed="rId3">
            <a:extLst>
              <a:ext uri="{28A0092B-C50C-407E-A947-70E740481C1C}">
                <a14:useLocalDpi xmlns:a14="http://schemas.microsoft.com/office/drawing/2010/main" val="0"/>
              </a:ext>
            </a:extLst>
          </a:blip>
          <a:srcRect b="8909"/>
          <a:stretch/>
        </p:blipFill>
        <p:spPr>
          <a:xfrm>
            <a:off x="-6663" y="1219200"/>
            <a:ext cx="9150663" cy="5638800"/>
          </a:xfrm>
          <a:prstGeom prst="rect">
            <a:avLst/>
          </a:prstGeom>
        </p:spPr>
      </p:pic>
      <p:sp>
        <p:nvSpPr>
          <p:cNvPr id="11" name="Rectangle 10">
            <a:extLst>
              <a:ext uri="{FF2B5EF4-FFF2-40B4-BE49-F238E27FC236}">
                <a16:creationId xmlns:a16="http://schemas.microsoft.com/office/drawing/2014/main" id="{6CDBD826-9FF1-4E48-ACD8-580929FE8CEB}"/>
              </a:ext>
            </a:extLst>
          </p:cNvPr>
          <p:cNvSpPr/>
          <p:nvPr/>
        </p:nvSpPr>
        <p:spPr>
          <a:xfrm>
            <a:off x="0" y="0"/>
            <a:ext cx="9144000" cy="1530220"/>
          </a:xfrm>
          <a:prstGeom prst="rect">
            <a:avLst/>
          </a:prstGeom>
          <a:solidFill>
            <a:srgbClr val="DC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latin typeface="+mj-lt"/>
              </a:rPr>
              <a:t>Consider the words of Bill Gates:</a:t>
            </a:r>
          </a:p>
        </p:txBody>
      </p:sp>
      <p:sp>
        <p:nvSpPr>
          <p:cNvPr id="6" name="TextBox 5">
            <a:extLst>
              <a:ext uri="{FF2B5EF4-FFF2-40B4-BE49-F238E27FC236}">
                <a16:creationId xmlns:a16="http://schemas.microsoft.com/office/drawing/2014/main" id="{57C1B941-F55A-45E5-8A06-CCE4B2A6F020}"/>
              </a:ext>
            </a:extLst>
          </p:cNvPr>
          <p:cNvSpPr txBox="1"/>
          <p:nvPr/>
        </p:nvSpPr>
        <p:spPr>
          <a:xfrm>
            <a:off x="849086" y="2332653"/>
            <a:ext cx="6372808" cy="369332"/>
          </a:xfrm>
          <a:prstGeom prst="rect">
            <a:avLst/>
          </a:prstGeom>
          <a:noFill/>
        </p:spPr>
        <p:txBody>
          <a:bodyPr wrap="square" rtlCol="0">
            <a:spAutoFit/>
          </a:bodyPr>
          <a:lstStyle/>
          <a:p>
            <a:endParaRPr lang="en-US" dirty="0">
              <a:solidFill>
                <a:schemeClr val="accent5"/>
              </a:solidFill>
            </a:endParaRPr>
          </a:p>
        </p:txBody>
      </p:sp>
      <p:sp>
        <p:nvSpPr>
          <p:cNvPr id="8" name="TextBox 7">
            <a:extLst>
              <a:ext uri="{FF2B5EF4-FFF2-40B4-BE49-F238E27FC236}">
                <a16:creationId xmlns:a16="http://schemas.microsoft.com/office/drawing/2014/main" id="{2EF8C55A-6A0D-4603-80A1-256F82DDE98E}"/>
              </a:ext>
            </a:extLst>
          </p:cNvPr>
          <p:cNvSpPr txBox="1"/>
          <p:nvPr/>
        </p:nvSpPr>
        <p:spPr>
          <a:xfrm>
            <a:off x="1440448" y="1847692"/>
            <a:ext cx="5190084" cy="2308324"/>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mj-lt"/>
              </a:rPr>
              <a:t>The internet is becoming the town square for the global village of </a:t>
            </a:r>
          </a:p>
          <a:p>
            <a:pPr algn="ctr"/>
            <a:r>
              <a:rPr lang="en-US" sz="3600" dirty="0">
                <a:effectLst>
                  <a:outerShdw blurRad="38100" dist="38100" dir="2700000" algn="tl">
                    <a:srgbClr val="000000">
                      <a:alpha val="43137"/>
                    </a:srgbClr>
                  </a:outerShdw>
                </a:effectLst>
                <a:latin typeface="+mj-lt"/>
              </a:rPr>
              <a:t>tomorrow</a:t>
            </a:r>
          </a:p>
        </p:txBody>
      </p:sp>
    </p:spTree>
    <p:extLst>
      <p:ext uri="{BB962C8B-B14F-4D97-AF65-F5344CB8AC3E}">
        <p14:creationId xmlns:p14="http://schemas.microsoft.com/office/powerpoint/2010/main" val="1115025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388F47-CF4B-4DD2-BD98-A11BF5B7107C}"/>
              </a:ext>
            </a:extLst>
          </p:cNvPr>
          <p:cNvSpPr/>
          <p:nvPr/>
        </p:nvSpPr>
        <p:spPr>
          <a:xfrm>
            <a:off x="0" y="-1"/>
            <a:ext cx="9144000" cy="17871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B9CB13-D706-4842-8F71-BBB4D8B79653}"/>
              </a:ext>
            </a:extLst>
          </p:cNvPr>
          <p:cNvSpPr txBox="1"/>
          <p:nvPr/>
        </p:nvSpPr>
        <p:spPr>
          <a:xfrm>
            <a:off x="233264" y="411167"/>
            <a:ext cx="8682135" cy="707886"/>
          </a:xfrm>
          <a:prstGeom prst="rect">
            <a:avLst/>
          </a:prstGeom>
          <a:noFill/>
        </p:spPr>
        <p:txBody>
          <a:bodyPr wrap="square" rtlCol="0">
            <a:spAutoFit/>
          </a:bodyPr>
          <a:lstStyle/>
          <a:p>
            <a:r>
              <a:rPr lang="en-US" sz="4000" dirty="0">
                <a:solidFill>
                  <a:schemeClr val="bg1"/>
                </a:solidFill>
                <a:latin typeface="+mj-lt"/>
              </a:rPr>
              <a:t>How do we harness this power? </a:t>
            </a:r>
          </a:p>
        </p:txBody>
      </p:sp>
      <p:pic>
        <p:nvPicPr>
          <p:cNvPr id="5" name="Picture 4">
            <a:extLst>
              <a:ext uri="{FF2B5EF4-FFF2-40B4-BE49-F238E27FC236}">
                <a16:creationId xmlns:a16="http://schemas.microsoft.com/office/drawing/2014/main" id="{AE55C178-DA38-421C-B237-1AD2FD62D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7182"/>
            <a:ext cx="9169981" cy="5070818"/>
          </a:xfrm>
          <a:prstGeom prst="rect">
            <a:avLst/>
          </a:prstGeom>
        </p:spPr>
      </p:pic>
    </p:spTree>
    <p:extLst>
      <p:ext uri="{BB962C8B-B14F-4D97-AF65-F5344CB8AC3E}">
        <p14:creationId xmlns:p14="http://schemas.microsoft.com/office/powerpoint/2010/main" val="372116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8F7EC8-60FA-4D7F-8CCB-936BF08871B5}"/>
              </a:ext>
            </a:extLst>
          </p:cNvPr>
          <p:cNvPicPr>
            <a:picLocks noChangeAspect="1"/>
          </p:cNvPicPr>
          <p:nvPr/>
        </p:nvPicPr>
        <p:blipFill rotWithShape="1">
          <a:blip r:embed="rId3">
            <a:extLst>
              <a:ext uri="{28A0092B-C50C-407E-A947-70E740481C1C}">
                <a14:useLocalDpi xmlns:a14="http://schemas.microsoft.com/office/drawing/2010/main" val="0"/>
              </a:ext>
            </a:extLst>
          </a:blip>
          <a:srcRect b="4825"/>
          <a:stretch/>
        </p:blipFill>
        <p:spPr>
          <a:xfrm>
            <a:off x="116632" y="1204157"/>
            <a:ext cx="8910735" cy="5653843"/>
          </a:xfrm>
          <a:prstGeom prst="rect">
            <a:avLst/>
          </a:prstGeom>
        </p:spPr>
      </p:pic>
      <p:sp>
        <p:nvSpPr>
          <p:cNvPr id="5" name="Rectangle 4">
            <a:extLst>
              <a:ext uri="{FF2B5EF4-FFF2-40B4-BE49-F238E27FC236}">
                <a16:creationId xmlns:a16="http://schemas.microsoft.com/office/drawing/2014/main" id="{9E071325-D0D5-4C71-AB24-1DD6D1E5EA64}"/>
              </a:ext>
            </a:extLst>
          </p:cNvPr>
          <p:cNvSpPr/>
          <p:nvPr/>
        </p:nvSpPr>
        <p:spPr>
          <a:xfrm>
            <a:off x="0" y="-1"/>
            <a:ext cx="9144000" cy="17871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84A301-71B5-4850-93F2-B2F2B5525C7A}"/>
              </a:ext>
            </a:extLst>
          </p:cNvPr>
          <p:cNvSpPr txBox="1"/>
          <p:nvPr/>
        </p:nvSpPr>
        <p:spPr>
          <a:xfrm>
            <a:off x="207782" y="539647"/>
            <a:ext cx="8605935" cy="707886"/>
          </a:xfrm>
          <a:prstGeom prst="rect">
            <a:avLst/>
          </a:prstGeom>
          <a:noFill/>
        </p:spPr>
        <p:txBody>
          <a:bodyPr wrap="square" rtlCol="0">
            <a:spAutoFit/>
          </a:bodyPr>
          <a:lstStyle/>
          <a:p>
            <a:r>
              <a:rPr lang="en-US" sz="4000" dirty="0">
                <a:solidFill>
                  <a:schemeClr val="bg1"/>
                </a:solidFill>
                <a:latin typeface="+mj-lt"/>
              </a:rPr>
              <a:t>How do we communicate effectively? </a:t>
            </a:r>
          </a:p>
        </p:txBody>
      </p:sp>
      <p:sp>
        <p:nvSpPr>
          <p:cNvPr id="9" name="Rectangle 8">
            <a:extLst>
              <a:ext uri="{FF2B5EF4-FFF2-40B4-BE49-F238E27FC236}">
                <a16:creationId xmlns:a16="http://schemas.microsoft.com/office/drawing/2014/main" id="{52629FAC-1DC6-4151-86B9-85AA6D3A25F2}"/>
              </a:ext>
            </a:extLst>
          </p:cNvPr>
          <p:cNvSpPr/>
          <p:nvPr/>
        </p:nvSpPr>
        <p:spPr>
          <a:xfrm>
            <a:off x="0" y="1787182"/>
            <a:ext cx="381000" cy="4725913"/>
          </a:xfrm>
          <a:prstGeom prst="rect">
            <a:avLst/>
          </a:prstGeom>
          <a:solidFill>
            <a:srgbClr val="C1C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2F135F-E95C-4802-A55D-64F6D3719F1A}"/>
              </a:ext>
            </a:extLst>
          </p:cNvPr>
          <p:cNvSpPr/>
          <p:nvPr/>
        </p:nvSpPr>
        <p:spPr>
          <a:xfrm>
            <a:off x="8763000" y="1787182"/>
            <a:ext cx="381000" cy="4766018"/>
          </a:xfrm>
          <a:prstGeom prst="rect">
            <a:avLst/>
          </a:prstGeom>
          <a:solidFill>
            <a:srgbClr val="C1C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09D71B-6980-4342-A427-85D9A32E767F}"/>
              </a:ext>
            </a:extLst>
          </p:cNvPr>
          <p:cNvSpPr/>
          <p:nvPr/>
        </p:nvSpPr>
        <p:spPr>
          <a:xfrm>
            <a:off x="0" y="6513095"/>
            <a:ext cx="381000" cy="344905"/>
          </a:xfrm>
          <a:prstGeom prst="rect">
            <a:avLst/>
          </a:prstGeom>
          <a:solidFill>
            <a:srgbClr val="57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956657-47C6-4C9D-A5C4-8F2ED05FABDC}"/>
              </a:ext>
            </a:extLst>
          </p:cNvPr>
          <p:cNvSpPr/>
          <p:nvPr/>
        </p:nvSpPr>
        <p:spPr>
          <a:xfrm>
            <a:off x="8763000" y="6553201"/>
            <a:ext cx="381000" cy="304800"/>
          </a:xfrm>
          <a:prstGeom prst="rect">
            <a:avLst/>
          </a:prstGeom>
          <a:solidFill>
            <a:srgbClr val="577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91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4C6A2-C182-477F-8DDF-C84E2A92FFE5}"/>
              </a:ext>
            </a:extLst>
          </p:cNvPr>
          <p:cNvSpPr/>
          <p:nvPr/>
        </p:nvSpPr>
        <p:spPr>
          <a:xfrm>
            <a:off x="0" y="-1"/>
            <a:ext cx="9144000" cy="17890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latin typeface="+mj-lt"/>
              </a:rPr>
              <a:t>Consider where you are right now:</a:t>
            </a:r>
          </a:p>
        </p:txBody>
      </p:sp>
      <p:sp>
        <p:nvSpPr>
          <p:cNvPr id="4" name="Rectangle 3">
            <a:extLst>
              <a:ext uri="{FF2B5EF4-FFF2-40B4-BE49-F238E27FC236}">
                <a16:creationId xmlns:a16="http://schemas.microsoft.com/office/drawing/2014/main" id="{6944C6A2-C182-477F-8DDF-C84E2A92FFE5}"/>
              </a:ext>
            </a:extLst>
          </p:cNvPr>
          <p:cNvSpPr/>
          <p:nvPr/>
        </p:nvSpPr>
        <p:spPr>
          <a:xfrm>
            <a:off x="0" y="1789083"/>
            <a:ext cx="9144000" cy="1695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F8C55A-6A0D-4603-80A1-256F82DDE98E}"/>
              </a:ext>
            </a:extLst>
          </p:cNvPr>
          <p:cNvSpPr txBox="1"/>
          <p:nvPr/>
        </p:nvSpPr>
        <p:spPr>
          <a:xfrm>
            <a:off x="823991" y="2200251"/>
            <a:ext cx="7249885" cy="707886"/>
          </a:xfrm>
          <a:prstGeom prst="rect">
            <a:avLst/>
          </a:prstGeom>
          <a:solidFill>
            <a:schemeClr val="accent1"/>
          </a:solidFill>
        </p:spPr>
        <p:txBody>
          <a:bodyPr wrap="square" rtlCol="0">
            <a:spAutoFit/>
          </a:bodyPr>
          <a:lstStyle/>
          <a:p>
            <a:pPr marL="571500" indent="-571500">
              <a:buFont typeface="Arial" panose="020B0604020202020204" pitchFamily="34" charset="0"/>
              <a:buChar char="•"/>
            </a:pPr>
            <a:r>
              <a:rPr lang="en-US" sz="4000" dirty="0">
                <a:solidFill>
                  <a:schemeClr val="bg1"/>
                </a:solidFill>
                <a:latin typeface="+mj-lt"/>
              </a:rPr>
              <a:t>Gathered with other leaders</a:t>
            </a:r>
          </a:p>
        </p:txBody>
      </p:sp>
      <p:sp>
        <p:nvSpPr>
          <p:cNvPr id="10" name="Rectangle 9">
            <a:extLst>
              <a:ext uri="{FF2B5EF4-FFF2-40B4-BE49-F238E27FC236}">
                <a16:creationId xmlns:a16="http://schemas.microsoft.com/office/drawing/2014/main" id="{6944C6A2-C182-477F-8DDF-C84E2A92FFE5}"/>
              </a:ext>
            </a:extLst>
          </p:cNvPr>
          <p:cNvSpPr/>
          <p:nvPr/>
        </p:nvSpPr>
        <p:spPr>
          <a:xfrm>
            <a:off x="0" y="5180353"/>
            <a:ext cx="9144000" cy="1695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EF8C55A-6A0D-4603-80A1-256F82DDE98E}"/>
              </a:ext>
            </a:extLst>
          </p:cNvPr>
          <p:cNvSpPr txBox="1"/>
          <p:nvPr/>
        </p:nvSpPr>
        <p:spPr>
          <a:xfrm>
            <a:off x="823991" y="5674227"/>
            <a:ext cx="8167609" cy="707886"/>
          </a:xfrm>
          <a:prstGeom prst="rect">
            <a:avLst/>
          </a:prstGeom>
          <a:solidFill>
            <a:schemeClr val="accent6"/>
          </a:solidFill>
        </p:spPr>
        <p:txBody>
          <a:bodyPr wrap="square" rtlCol="0">
            <a:spAutoFit/>
          </a:bodyPr>
          <a:lstStyle/>
          <a:p>
            <a:pPr marL="571500" indent="-571500">
              <a:buFont typeface="Arial" panose="020B0604020202020204" pitchFamily="34" charset="0"/>
              <a:buChar char="•"/>
            </a:pPr>
            <a:r>
              <a:rPr lang="en-US" sz="4000" dirty="0">
                <a:solidFill>
                  <a:schemeClr val="bg1"/>
                </a:solidFill>
                <a:latin typeface="+mj-lt"/>
              </a:rPr>
              <a:t>Sharing advice and encouragement</a:t>
            </a:r>
          </a:p>
        </p:txBody>
      </p:sp>
      <p:sp>
        <p:nvSpPr>
          <p:cNvPr id="12" name="Rectangle 11">
            <a:extLst>
              <a:ext uri="{FF2B5EF4-FFF2-40B4-BE49-F238E27FC236}">
                <a16:creationId xmlns:a16="http://schemas.microsoft.com/office/drawing/2014/main" id="{6944C6A2-C182-477F-8DDF-C84E2A92FFE5}"/>
              </a:ext>
            </a:extLst>
          </p:cNvPr>
          <p:cNvSpPr/>
          <p:nvPr/>
        </p:nvSpPr>
        <p:spPr>
          <a:xfrm>
            <a:off x="0" y="3484718"/>
            <a:ext cx="9144000" cy="169563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F8C55A-6A0D-4603-80A1-256F82DDE98E}"/>
              </a:ext>
            </a:extLst>
          </p:cNvPr>
          <p:cNvSpPr txBox="1"/>
          <p:nvPr/>
        </p:nvSpPr>
        <p:spPr>
          <a:xfrm>
            <a:off x="823991" y="3929132"/>
            <a:ext cx="7931020" cy="707886"/>
          </a:xfrm>
          <a:prstGeom prst="rect">
            <a:avLst/>
          </a:prstGeom>
          <a:solidFill>
            <a:srgbClr val="7030A0"/>
          </a:solidFill>
        </p:spPr>
        <p:txBody>
          <a:bodyPr wrap="square" rtlCol="0">
            <a:spAutoFit/>
          </a:bodyPr>
          <a:lstStyle/>
          <a:p>
            <a:pPr marL="571500" indent="-571500">
              <a:buFont typeface="Arial" panose="020B0604020202020204" pitchFamily="34" charset="0"/>
              <a:buChar char="•"/>
            </a:pPr>
            <a:r>
              <a:rPr lang="en-US" sz="4000" dirty="0">
                <a:solidFill>
                  <a:schemeClr val="bg1"/>
                </a:solidFill>
                <a:latin typeface="+mj-lt"/>
              </a:rPr>
              <a:t>Exchanging ideas and information</a:t>
            </a:r>
          </a:p>
        </p:txBody>
      </p:sp>
    </p:spTree>
    <p:extLst>
      <p:ext uri="{BB962C8B-B14F-4D97-AF65-F5344CB8AC3E}">
        <p14:creationId xmlns:p14="http://schemas.microsoft.com/office/powerpoint/2010/main" val="778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95634"/>
            <a:ext cx="3981634" cy="5162366"/>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What if this room could become a virtual room?</a:t>
            </a:r>
          </a:p>
        </p:txBody>
      </p:sp>
      <p:sp>
        <p:nvSpPr>
          <p:cNvPr id="4" name="TextBox 3"/>
          <p:cNvSpPr txBox="1"/>
          <p:nvPr/>
        </p:nvSpPr>
        <p:spPr>
          <a:xfrm>
            <a:off x="304800" y="1981200"/>
            <a:ext cx="3543300" cy="4647426"/>
          </a:xfrm>
          <a:prstGeom prst="rect">
            <a:avLst/>
          </a:prstGeom>
          <a:noFill/>
        </p:spPr>
        <p:txBody>
          <a:bodyPr wrap="square" rtlCol="0">
            <a:spAutoFit/>
          </a:bodyPr>
          <a:lstStyle/>
          <a:p>
            <a:pPr>
              <a:spcAft>
                <a:spcPts val="1200"/>
              </a:spcAft>
            </a:pPr>
            <a:r>
              <a:rPr lang="en-US" sz="3200" i="1" dirty="0">
                <a:solidFill>
                  <a:schemeClr val="bg1"/>
                </a:solidFill>
              </a:rPr>
              <a:t>Where you could</a:t>
            </a:r>
          </a:p>
          <a:p>
            <a:pPr marL="457200" indent="-457200">
              <a:spcAft>
                <a:spcPts val="1200"/>
              </a:spcAft>
              <a:buFont typeface="Arial" panose="020B0604020202020204" pitchFamily="34" charset="0"/>
              <a:buChar char="•"/>
            </a:pPr>
            <a:r>
              <a:rPr lang="en-US" sz="3200" dirty="0">
                <a:solidFill>
                  <a:schemeClr val="bg1"/>
                </a:solidFill>
              </a:rPr>
              <a:t>Instantly communicate </a:t>
            </a:r>
          </a:p>
          <a:p>
            <a:pPr marL="457200" indent="-457200">
              <a:spcAft>
                <a:spcPts val="1200"/>
              </a:spcAft>
              <a:buFont typeface="Arial" panose="020B0604020202020204" pitchFamily="34" charset="0"/>
              <a:buChar char="•"/>
            </a:pPr>
            <a:r>
              <a:rPr lang="en-US" sz="3200" dirty="0">
                <a:solidFill>
                  <a:schemeClr val="bg1"/>
                </a:solidFill>
              </a:rPr>
              <a:t>With other leaders</a:t>
            </a:r>
          </a:p>
          <a:p>
            <a:pPr marL="457200" indent="-457200">
              <a:spcAft>
                <a:spcPts val="1200"/>
              </a:spcAft>
              <a:buFont typeface="Arial" panose="020B0604020202020204" pitchFamily="34" charset="0"/>
              <a:buChar char="•"/>
            </a:pPr>
            <a:r>
              <a:rPr lang="en-US" sz="3200" dirty="0">
                <a:solidFill>
                  <a:schemeClr val="bg1"/>
                </a:solidFill>
              </a:rPr>
              <a:t>Nationwide</a:t>
            </a:r>
          </a:p>
          <a:p>
            <a:pPr marL="457200" indent="-457200">
              <a:spcAft>
                <a:spcPts val="1200"/>
              </a:spcAft>
              <a:buFont typeface="Arial" panose="020B0604020202020204" pitchFamily="34" charset="0"/>
              <a:buChar char="•"/>
            </a:pPr>
            <a:r>
              <a:rPr lang="en-US" sz="3200" dirty="0">
                <a:solidFill>
                  <a:schemeClr val="bg1"/>
                </a:solidFill>
              </a:rPr>
              <a:t>Every day, all year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634" y="1695634"/>
            <a:ext cx="5162366" cy="5162366"/>
          </a:xfrm>
          <a:prstGeom prst="rect">
            <a:avLst/>
          </a:prstGeom>
        </p:spPr>
      </p:pic>
    </p:spTree>
    <p:extLst>
      <p:ext uri="{BB962C8B-B14F-4D97-AF65-F5344CB8AC3E}">
        <p14:creationId xmlns:p14="http://schemas.microsoft.com/office/powerpoint/2010/main" val="327433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95634"/>
            <a:ext cx="9144000" cy="516236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latin typeface="+mj-lt"/>
              </a:rPr>
              <a:t>A secret virtual room</a:t>
            </a:r>
          </a:p>
        </p:txBody>
      </p:sp>
      <p:pic>
        <p:nvPicPr>
          <p:cNvPr id="9" name="Picture 8">
            <a:extLst>
              <a:ext uri="{FF2B5EF4-FFF2-40B4-BE49-F238E27FC236}">
                <a16:creationId xmlns:a16="http://schemas.microsoft.com/office/drawing/2014/main" id="{14F352C2-9F7A-4ABA-8535-0275B840A63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9" b="95701" l="6875" r="89369">
                        <a14:foregroundMark x1="7114" y1="17863" x2="10552" y2="17738"/>
                        <a14:foregroundMark x1="45803" y1="5050" x2="53797" y2="7346"/>
                        <a14:foregroundMark x1="34373" y1="24457" x2="41647" y2="25250"/>
                        <a14:foregroundMark x1="54596" y1="24875" x2="59872" y2="23706"/>
                        <a14:foregroundMark x1="36291" y1="2504" x2="45084" y2="2880"/>
                        <a14:foregroundMark x1="49001" y1="3506" x2="59872" y2="3923"/>
                        <a14:foregroundMark x1="54357" y1="876" x2="53557" y2="3130"/>
                        <a14:foregroundMark x1="38769" y1="584" x2="41407" y2="1252"/>
                        <a14:foregroundMark x1="53557" y1="1127" x2="55076" y2="209"/>
                        <a14:foregroundMark x1="24860" y1="94574" x2="36291" y2="92279"/>
                        <a14:foregroundMark x1="66267" y1="92905" x2="77218" y2="94073"/>
                        <a14:foregroundMark x1="54596" y1="95451" x2="54037" y2="94199"/>
                        <a14:foregroundMark x1="19504" y1="95701" x2="25580" y2="94825"/>
                        <a14:foregroundMark x1="75699" y1="95576" x2="78897" y2="95576"/>
                        <a14:backgroundMark x1="53317" y1="0" x2="53317" y2="0"/>
                      </a14:backgroundRemoval>
                    </a14:imgEffect>
                  </a14:imgLayer>
                </a14:imgProps>
              </a:ext>
              <a:ext uri="{28A0092B-C50C-407E-A947-70E740481C1C}">
                <a14:useLocalDpi xmlns:a14="http://schemas.microsoft.com/office/drawing/2010/main" val="0"/>
              </a:ext>
            </a:extLst>
          </a:blip>
          <a:stretch>
            <a:fillRect/>
          </a:stretch>
        </p:blipFill>
        <p:spPr>
          <a:xfrm>
            <a:off x="4796245" y="344754"/>
            <a:ext cx="3400697" cy="6513246"/>
          </a:xfrm>
          <a:prstGeom prst="rect">
            <a:avLst/>
          </a:prstGeom>
        </p:spPr>
      </p:pic>
      <p:sp>
        <p:nvSpPr>
          <p:cNvPr id="5" name="Speech Bubble: Oval 4">
            <a:extLst>
              <a:ext uri="{FF2B5EF4-FFF2-40B4-BE49-F238E27FC236}">
                <a16:creationId xmlns:a16="http://schemas.microsoft.com/office/drawing/2014/main" id="{98F6CC02-9F44-4806-8E04-48B46045F80E}"/>
              </a:ext>
            </a:extLst>
          </p:cNvPr>
          <p:cNvSpPr/>
          <p:nvPr/>
        </p:nvSpPr>
        <p:spPr>
          <a:xfrm rot="13403573">
            <a:off x="2050793" y="1874822"/>
            <a:ext cx="2590705" cy="3032896"/>
          </a:xfrm>
          <a:prstGeom prst="wedgeEllipseCallo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CCC277-20FE-4D56-A8E1-5F2A4B9362D6}"/>
              </a:ext>
            </a:extLst>
          </p:cNvPr>
          <p:cNvSpPr txBox="1"/>
          <p:nvPr/>
        </p:nvSpPr>
        <p:spPr>
          <a:xfrm>
            <a:off x="2012645" y="2305615"/>
            <a:ext cx="2667000" cy="2246769"/>
          </a:xfrm>
          <a:prstGeom prst="rect">
            <a:avLst/>
          </a:prstGeom>
          <a:noFill/>
        </p:spPr>
        <p:txBody>
          <a:bodyPr wrap="square" rtlCol="0">
            <a:spAutoFit/>
          </a:bodyPr>
          <a:lstStyle/>
          <a:p>
            <a:pPr algn="ctr"/>
            <a:r>
              <a:rPr lang="en-US" sz="4400" b="1" i="1" dirty="0" err="1"/>
              <a:t>Psssst</a:t>
            </a:r>
            <a:r>
              <a:rPr lang="en-US" sz="4400" b="1" i="1" dirty="0"/>
              <a:t>!</a:t>
            </a:r>
            <a:endParaRPr lang="en-US" sz="4400" dirty="0"/>
          </a:p>
          <a:p>
            <a:pPr algn="ctr"/>
            <a:r>
              <a:rPr lang="en-US" sz="3200" i="1" dirty="0" err="1"/>
              <a:t>Wanna</a:t>
            </a:r>
            <a:r>
              <a:rPr lang="en-US" sz="3200" i="1" dirty="0"/>
              <a:t> join our secret group?</a:t>
            </a:r>
          </a:p>
        </p:txBody>
      </p:sp>
    </p:spTree>
    <p:extLst>
      <p:ext uri="{BB962C8B-B14F-4D97-AF65-F5344CB8AC3E}">
        <p14:creationId xmlns:p14="http://schemas.microsoft.com/office/powerpoint/2010/main" val="1331712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0AAE3-0CC2-4362-B489-3CCF4A3D7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350" y="1306021"/>
            <a:ext cx="6343650" cy="5551979"/>
          </a:xfrm>
          <a:prstGeom prst="rect">
            <a:avLst/>
          </a:prstGeom>
        </p:spPr>
      </p:pic>
      <p:sp>
        <p:nvSpPr>
          <p:cNvPr id="6" name="Rectangle 5"/>
          <p:cNvSpPr/>
          <p:nvPr/>
        </p:nvSpPr>
        <p:spPr>
          <a:xfrm>
            <a:off x="0" y="1695634"/>
            <a:ext cx="2895600" cy="516236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latin typeface="+mj-lt"/>
              </a:rPr>
              <a:t>Granting you a virtual key</a:t>
            </a:r>
          </a:p>
        </p:txBody>
      </p:sp>
      <p:sp>
        <p:nvSpPr>
          <p:cNvPr id="9" name="TextBox 8"/>
          <p:cNvSpPr txBox="1"/>
          <p:nvPr/>
        </p:nvSpPr>
        <p:spPr>
          <a:xfrm>
            <a:off x="230932" y="2106802"/>
            <a:ext cx="2436068" cy="3416320"/>
          </a:xfrm>
          <a:prstGeom prst="rect">
            <a:avLst/>
          </a:prstGeom>
          <a:noFill/>
        </p:spPr>
        <p:txBody>
          <a:bodyPr wrap="square" rtlCol="0">
            <a:spAutoFit/>
          </a:bodyPr>
          <a:lstStyle/>
          <a:p>
            <a:r>
              <a:rPr lang="en-US" sz="3600" dirty="0"/>
              <a:t>Connecting you </a:t>
            </a:r>
            <a:r>
              <a:rPr lang="en-US" sz="3600" i="1" dirty="0"/>
              <a:t>only </a:t>
            </a:r>
            <a:r>
              <a:rPr lang="en-US" sz="3600" dirty="0"/>
              <a:t>with other volunteer leaders </a:t>
            </a:r>
          </a:p>
          <a:p>
            <a:endParaRPr lang="en-US" sz="3600" i="1" dirty="0"/>
          </a:p>
        </p:txBody>
      </p:sp>
    </p:spTree>
    <p:extLst>
      <p:ext uri="{BB962C8B-B14F-4D97-AF65-F5344CB8AC3E}">
        <p14:creationId xmlns:p14="http://schemas.microsoft.com/office/powerpoint/2010/main" val="398944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5894B-CF96-410A-AE23-03A91E2729C7}"/>
              </a:ext>
            </a:extLst>
          </p:cNvPr>
          <p:cNvSpPr/>
          <p:nvPr/>
        </p:nvSpPr>
        <p:spPr>
          <a:xfrm>
            <a:off x="0" y="1695634"/>
            <a:ext cx="9144000" cy="516236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97045EA-5949-4964-8D9C-1A03CF44BCE1}"/>
              </a:ext>
            </a:extLst>
          </p:cNvPr>
          <p:cNvSpPr/>
          <p:nvPr/>
        </p:nvSpPr>
        <p:spPr>
          <a:xfrm>
            <a:off x="0" y="-1"/>
            <a:ext cx="9144000" cy="1695635"/>
          </a:xfrm>
          <a:prstGeom prst="rect">
            <a:avLst/>
          </a:prstGeom>
          <a:solidFill>
            <a:srgbClr val="304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B92170-DA6F-4FCE-BE46-4DE2B3C9CAA2}"/>
              </a:ext>
            </a:extLst>
          </p:cNvPr>
          <p:cNvSpPr txBox="1"/>
          <p:nvPr/>
        </p:nvSpPr>
        <p:spPr>
          <a:xfrm>
            <a:off x="233265" y="411167"/>
            <a:ext cx="7931020" cy="1138773"/>
          </a:xfrm>
          <a:prstGeom prst="rect">
            <a:avLst/>
          </a:prstGeom>
          <a:noFill/>
        </p:spPr>
        <p:txBody>
          <a:bodyPr wrap="square" rtlCol="0">
            <a:spAutoFit/>
          </a:bodyPr>
          <a:lstStyle/>
          <a:p>
            <a:r>
              <a:rPr lang="en-US" sz="2800" dirty="0">
                <a:solidFill>
                  <a:schemeClr val="bg1"/>
                </a:solidFill>
                <a:latin typeface="+mj-lt"/>
              </a:rPr>
              <a:t>Introducing the newly constructed …</a:t>
            </a:r>
          </a:p>
          <a:p>
            <a:r>
              <a:rPr lang="en-US" sz="4000" b="1" dirty="0">
                <a:solidFill>
                  <a:schemeClr val="bg1"/>
                </a:solidFill>
                <a:latin typeface="+mj-lt"/>
              </a:rPr>
              <a:t>Facebook Group for AAMA Leaders</a:t>
            </a:r>
          </a:p>
        </p:txBody>
      </p:sp>
      <p:pic>
        <p:nvPicPr>
          <p:cNvPr id="5" name="Picture 4">
            <a:extLst>
              <a:ext uri="{FF2B5EF4-FFF2-40B4-BE49-F238E27FC236}">
                <a16:creationId xmlns:a16="http://schemas.microsoft.com/office/drawing/2014/main" id="{0ACC477D-B02E-466C-B053-3A3489E72B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65"/>
          <a:stretch/>
        </p:blipFill>
        <p:spPr>
          <a:xfrm>
            <a:off x="728295" y="1695634"/>
            <a:ext cx="7687410" cy="5162366"/>
          </a:xfrm>
          <a:prstGeom prst="rect">
            <a:avLst/>
          </a:prstGeom>
        </p:spPr>
      </p:pic>
    </p:spTree>
    <p:extLst>
      <p:ext uri="{BB962C8B-B14F-4D97-AF65-F5344CB8AC3E}">
        <p14:creationId xmlns:p14="http://schemas.microsoft.com/office/powerpoint/2010/main" val="2472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288AB-A586-4404-AAE9-2D79FFFAED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5373"/>
            <a:ext cx="9144000" cy="5622627"/>
          </a:xfrm>
          <a:prstGeom prst="rect">
            <a:avLst/>
          </a:prstGeom>
        </p:spPr>
      </p:pic>
      <p:sp>
        <p:nvSpPr>
          <p:cNvPr id="2" name="Rectangle 1">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So how does it work?</a:t>
            </a:r>
          </a:p>
        </p:txBody>
      </p:sp>
    </p:spTree>
    <p:extLst>
      <p:ext uri="{BB962C8B-B14F-4D97-AF65-F5344CB8AC3E}">
        <p14:creationId xmlns:p14="http://schemas.microsoft.com/office/powerpoint/2010/main" val="3238012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6D4B05-9DC8-4FCA-95F3-BDDABE845F4F}"/>
              </a:ext>
            </a:extLst>
          </p:cNvPr>
          <p:cNvSpPr/>
          <p:nvPr/>
        </p:nvSpPr>
        <p:spPr>
          <a:xfrm>
            <a:off x="0" y="0"/>
            <a:ext cx="306977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78E5BB-AEC3-48BC-8220-616BB5662D6A}"/>
              </a:ext>
            </a:extLst>
          </p:cNvPr>
          <p:cNvSpPr txBox="1"/>
          <p:nvPr/>
        </p:nvSpPr>
        <p:spPr>
          <a:xfrm>
            <a:off x="233265" y="411167"/>
            <a:ext cx="2491274" cy="6001643"/>
          </a:xfrm>
          <a:prstGeom prst="rect">
            <a:avLst/>
          </a:prstGeom>
          <a:noFill/>
        </p:spPr>
        <p:txBody>
          <a:bodyPr wrap="square" rtlCol="0">
            <a:spAutoFit/>
          </a:bodyPr>
          <a:lstStyle/>
          <a:p>
            <a:pPr algn="ctr"/>
            <a:r>
              <a:rPr lang="en-US" sz="4000" dirty="0">
                <a:solidFill>
                  <a:schemeClr val="bg1"/>
                </a:solidFill>
                <a:latin typeface="+mj-lt"/>
              </a:rPr>
              <a:t>We’ve all heard </a:t>
            </a:r>
            <a:br>
              <a:rPr lang="en-US" sz="4000" dirty="0">
                <a:solidFill>
                  <a:schemeClr val="bg1"/>
                </a:solidFill>
                <a:latin typeface="+mj-lt"/>
              </a:rPr>
            </a:br>
            <a:r>
              <a:rPr lang="en-US" sz="4000" dirty="0">
                <a:solidFill>
                  <a:schemeClr val="bg1"/>
                </a:solidFill>
                <a:latin typeface="+mj-lt"/>
              </a:rPr>
              <a:t>it takes a village …</a:t>
            </a:r>
          </a:p>
          <a:p>
            <a:pPr algn="ctr"/>
            <a:endParaRPr lang="en-US" sz="1600" dirty="0">
              <a:solidFill>
                <a:schemeClr val="bg1"/>
              </a:solidFill>
              <a:latin typeface="+mj-lt"/>
            </a:endParaRPr>
          </a:p>
          <a:p>
            <a:pPr algn="ctr"/>
            <a:r>
              <a:rPr lang="en-US" sz="4800" dirty="0">
                <a:solidFill>
                  <a:schemeClr val="bg1"/>
                </a:solidFill>
                <a:latin typeface="+mj-lt"/>
                <a:sym typeface="Wingdings 2" panose="05020102010507070707" pitchFamily="18" charset="2"/>
              </a:rPr>
              <a:t></a:t>
            </a:r>
            <a:endParaRPr lang="en-US" sz="4800" dirty="0">
              <a:solidFill>
                <a:schemeClr val="bg1"/>
              </a:solidFill>
              <a:latin typeface="+mj-lt"/>
            </a:endParaRPr>
          </a:p>
          <a:p>
            <a:pPr algn="ctr"/>
            <a:endParaRPr lang="en-US" sz="1600" dirty="0">
              <a:solidFill>
                <a:schemeClr val="bg1"/>
              </a:solidFill>
              <a:latin typeface="+mj-lt"/>
            </a:endParaRPr>
          </a:p>
          <a:p>
            <a:pPr algn="ctr"/>
            <a:r>
              <a:rPr lang="en-US" sz="3600" i="1" dirty="0">
                <a:solidFill>
                  <a:schemeClr val="bg1"/>
                </a:solidFill>
                <a:latin typeface="+mj-lt"/>
              </a:rPr>
              <a:t>Well, that could apply to volunteer leaders too.</a:t>
            </a:r>
          </a:p>
        </p:txBody>
      </p:sp>
      <p:pic>
        <p:nvPicPr>
          <p:cNvPr id="4" name="Picture 3">
            <a:extLst>
              <a:ext uri="{FF2B5EF4-FFF2-40B4-BE49-F238E27FC236}">
                <a16:creationId xmlns:a16="http://schemas.microsoft.com/office/drawing/2014/main" id="{B6E7050B-50C5-480E-A013-47AF1131A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0825" y="590141"/>
            <a:ext cx="5306811" cy="5677717"/>
          </a:xfrm>
          <a:prstGeom prst="rect">
            <a:avLst/>
          </a:prstGeom>
        </p:spPr>
      </p:pic>
    </p:spTree>
    <p:extLst>
      <p:ext uri="{BB962C8B-B14F-4D97-AF65-F5344CB8AC3E}">
        <p14:creationId xmlns:p14="http://schemas.microsoft.com/office/powerpoint/2010/main" val="3647952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F8C55A-6A0D-4603-80A1-256F82DDE98E}"/>
              </a:ext>
            </a:extLst>
          </p:cNvPr>
          <p:cNvSpPr txBox="1"/>
          <p:nvPr/>
        </p:nvSpPr>
        <p:spPr>
          <a:xfrm>
            <a:off x="233264" y="411167"/>
            <a:ext cx="8682135" cy="707886"/>
          </a:xfrm>
          <a:prstGeom prst="rect">
            <a:avLst/>
          </a:prstGeom>
          <a:noFill/>
        </p:spPr>
        <p:txBody>
          <a:bodyPr wrap="square" rtlCol="0">
            <a:spAutoFit/>
          </a:bodyPr>
          <a:lstStyle/>
          <a:p>
            <a:r>
              <a:rPr lang="en-US" sz="4000" b="1" dirty="0">
                <a:solidFill>
                  <a:schemeClr val="bg1"/>
                </a:solidFill>
              </a:rPr>
              <a:t>Step 1: </a:t>
            </a:r>
            <a:r>
              <a:rPr lang="en-US" sz="4000" dirty="0">
                <a:solidFill>
                  <a:schemeClr val="bg1"/>
                </a:solidFill>
                <a:latin typeface="+mj-lt"/>
              </a:rPr>
              <a:t>Confirm your email address</a:t>
            </a:r>
          </a:p>
        </p:txBody>
      </p:sp>
      <p:sp>
        <p:nvSpPr>
          <p:cNvPr id="6" name="TextBox 5"/>
          <p:cNvSpPr txBox="1"/>
          <p:nvPr/>
        </p:nvSpPr>
        <p:spPr>
          <a:xfrm>
            <a:off x="233264" y="1848109"/>
            <a:ext cx="3144566" cy="3293209"/>
          </a:xfrm>
          <a:prstGeom prst="rect">
            <a:avLst/>
          </a:prstGeom>
          <a:noFill/>
        </p:spPr>
        <p:txBody>
          <a:bodyPr wrap="square" rtlCol="0">
            <a:spAutoFit/>
          </a:bodyPr>
          <a:lstStyle/>
          <a:p>
            <a:r>
              <a:rPr lang="en-US" sz="3200" dirty="0"/>
              <a:t>Check your email to ensure it is up to date:</a:t>
            </a:r>
          </a:p>
          <a:p>
            <a:endParaRPr lang="en-US" sz="800" dirty="0"/>
          </a:p>
          <a:p>
            <a:pPr marL="457200" indent="-457200">
              <a:buFont typeface="+mj-lt"/>
              <a:buAutoNum type="arabicPeriod"/>
            </a:pPr>
            <a:r>
              <a:rPr lang="en-US" sz="3200" dirty="0"/>
              <a:t>Sign In</a:t>
            </a:r>
          </a:p>
          <a:p>
            <a:pPr marL="457200" indent="-457200">
              <a:buFont typeface="+mj-lt"/>
              <a:buAutoNum type="arabicPeriod"/>
            </a:pPr>
            <a:r>
              <a:rPr lang="en-US" sz="3200" dirty="0"/>
              <a:t>My Account</a:t>
            </a:r>
          </a:p>
          <a:p>
            <a:pPr marL="457200" indent="-457200">
              <a:buFont typeface="+mj-lt"/>
              <a:buAutoNum type="arabicPeriod"/>
            </a:pPr>
            <a:r>
              <a:rPr lang="en-US" sz="3200" dirty="0"/>
              <a:t>Edit Profile</a:t>
            </a:r>
          </a:p>
        </p:txBody>
      </p:sp>
      <p:pic>
        <p:nvPicPr>
          <p:cNvPr id="15" name="Picture 14"/>
          <p:cNvPicPr>
            <a:picLocks noChangeAspect="1"/>
          </p:cNvPicPr>
          <p:nvPr/>
        </p:nvPicPr>
        <p:blipFill rotWithShape="1">
          <a:blip r:embed="rId3"/>
          <a:srcRect l="26272" t="8878" r="61798" b="85463"/>
          <a:stretch/>
        </p:blipFill>
        <p:spPr>
          <a:xfrm>
            <a:off x="3667102" y="3011774"/>
            <a:ext cx="5174137" cy="974187"/>
          </a:xfrm>
          <a:prstGeom prst="rect">
            <a:avLst/>
          </a:prstGeom>
          <a:ln>
            <a:noFill/>
          </a:ln>
          <a:effectLst>
            <a:outerShdw blurRad="190500" algn="tl" rotWithShape="0">
              <a:srgbClr val="000000">
                <a:alpha val="70000"/>
              </a:srgbClr>
            </a:outerShdw>
          </a:effectLst>
        </p:spPr>
      </p:pic>
      <p:sp>
        <p:nvSpPr>
          <p:cNvPr id="19" name="Oval 18"/>
          <p:cNvSpPr/>
          <p:nvPr/>
        </p:nvSpPr>
        <p:spPr>
          <a:xfrm>
            <a:off x="4038600" y="3009093"/>
            <a:ext cx="838200" cy="552635"/>
          </a:xfrm>
          <a:prstGeom prst="ellipse">
            <a:avLst/>
          </a:prstGeom>
          <a:noFill/>
          <a:ln w="57150">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657598" y="1867879"/>
            <a:ext cx="5206634" cy="4625644"/>
            <a:chOff x="3657598" y="1867879"/>
            <a:chExt cx="5206634" cy="4625644"/>
          </a:xfrm>
        </p:grpSpPr>
        <p:pic>
          <p:nvPicPr>
            <p:cNvPr id="14" name="Picture 13"/>
            <p:cNvPicPr>
              <a:picLocks noChangeAspect="1"/>
            </p:cNvPicPr>
            <p:nvPr/>
          </p:nvPicPr>
          <p:blipFill rotWithShape="1">
            <a:blip r:embed="rId3"/>
            <a:srcRect l="4786" t="8014" r="62060" b="77583"/>
            <a:stretch/>
          </p:blipFill>
          <p:spPr>
            <a:xfrm>
              <a:off x="3667103" y="1941005"/>
              <a:ext cx="5174137" cy="892312"/>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rotWithShape="1">
            <a:blip r:embed="rId4"/>
            <a:srcRect l="12542" t="26221" r="74125" b="65245"/>
            <a:stretch/>
          </p:blipFill>
          <p:spPr>
            <a:xfrm>
              <a:off x="3657600" y="5263509"/>
              <a:ext cx="5206632" cy="1202305"/>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rotWithShape="1">
            <a:blip r:embed="rId5"/>
            <a:srcRect l="25304" t="8375" r="61918" b="85618"/>
            <a:stretch/>
          </p:blipFill>
          <p:spPr>
            <a:xfrm>
              <a:off x="3657598" y="4166738"/>
              <a:ext cx="5174137" cy="965655"/>
            </a:xfrm>
            <a:prstGeom prst="rect">
              <a:avLst/>
            </a:prstGeom>
            <a:ln>
              <a:noFill/>
            </a:ln>
            <a:effectLst>
              <a:outerShdw blurRad="190500" algn="tl" rotWithShape="0">
                <a:srgbClr val="000000">
                  <a:alpha val="70000"/>
                </a:srgbClr>
              </a:outerShdw>
            </a:effectLst>
          </p:spPr>
        </p:pic>
        <p:sp>
          <p:nvSpPr>
            <p:cNvPr id="23" name="Oval 22"/>
            <p:cNvSpPr/>
            <p:nvPr/>
          </p:nvSpPr>
          <p:spPr>
            <a:xfrm>
              <a:off x="4662055" y="4108336"/>
              <a:ext cx="990600" cy="685800"/>
            </a:xfrm>
            <a:prstGeom prst="ellipse">
              <a:avLst/>
            </a:prstGeom>
            <a:noFill/>
            <a:ln w="57150">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34200" y="1867879"/>
              <a:ext cx="685800" cy="485683"/>
            </a:xfrm>
            <a:prstGeom prst="ellipse">
              <a:avLst/>
            </a:prstGeom>
            <a:noFill/>
            <a:ln w="57150">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4"/>
            <a:srcRect l="12703" t="61840" r="82353" b="34886"/>
            <a:stretch/>
          </p:blipFill>
          <p:spPr>
            <a:xfrm>
              <a:off x="3733799" y="5820145"/>
              <a:ext cx="1918855" cy="490503"/>
            </a:xfrm>
            <a:prstGeom prst="rect">
              <a:avLst/>
            </a:prstGeom>
          </p:spPr>
        </p:pic>
        <p:sp>
          <p:nvSpPr>
            <p:cNvPr id="20" name="Oval 19"/>
            <p:cNvSpPr/>
            <p:nvPr/>
          </p:nvSpPr>
          <p:spPr>
            <a:xfrm>
              <a:off x="3848100" y="5779844"/>
              <a:ext cx="1447800" cy="713679"/>
            </a:xfrm>
            <a:prstGeom prst="ellipse">
              <a:avLst/>
            </a:prstGeom>
            <a:noFill/>
            <a:ln w="57150">
              <a:solidFill>
                <a:srgbClr val="E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2685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3263" y="1848034"/>
            <a:ext cx="4668675" cy="4678204"/>
          </a:xfrm>
          <a:prstGeom prst="rect">
            <a:avLst/>
          </a:prstGeom>
          <a:noFill/>
        </p:spPr>
        <p:txBody>
          <a:bodyPr wrap="square" rtlCol="0">
            <a:spAutoFit/>
          </a:bodyPr>
          <a:lstStyle/>
          <a:p>
            <a:r>
              <a:rPr lang="en-US" sz="2800" dirty="0"/>
              <a:t>You will receive a </a:t>
            </a:r>
            <a:r>
              <a:rPr lang="en-US" sz="2800" b="1" dirty="0"/>
              <a:t>Leaders Facebook Group Sign-Up Questionnaire </a:t>
            </a:r>
            <a:r>
              <a:rPr lang="en-US" sz="2800" dirty="0"/>
              <a:t>requesting: </a:t>
            </a:r>
          </a:p>
          <a:p>
            <a:pPr lvl="0"/>
            <a:endParaRPr lang="en-US" sz="2800" dirty="0"/>
          </a:p>
          <a:p>
            <a:pPr marL="342900" lvl="0" indent="-342900">
              <a:buFont typeface="+mj-lt"/>
              <a:buAutoNum type="arabicPeriod"/>
            </a:pPr>
            <a:r>
              <a:rPr lang="en-US" sz="2800" dirty="0"/>
              <a:t>Your name as it appears in the AAMA database</a:t>
            </a:r>
          </a:p>
          <a:p>
            <a:pPr marL="342900" lvl="0" indent="-342900">
              <a:buFont typeface="+mj-lt"/>
              <a:buAutoNum type="arabicPeriod"/>
            </a:pPr>
            <a:r>
              <a:rPr lang="en-US" sz="2800" dirty="0"/>
              <a:t>The email address used for your Facebook account</a:t>
            </a:r>
          </a:p>
          <a:p>
            <a:pPr marL="342900" lvl="0" indent="-342900">
              <a:buFont typeface="+mj-lt"/>
              <a:buAutoNum type="arabicPeriod"/>
            </a:pPr>
            <a:r>
              <a:rPr lang="en-US" sz="2800" dirty="0"/>
              <a:t>Your name as it appears on Facebook</a:t>
            </a:r>
          </a:p>
          <a:p>
            <a:endParaRPr lang="en-US" dirty="0"/>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4983112" y="1878954"/>
            <a:ext cx="3836199" cy="3491685"/>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b="1" dirty="0">
                <a:solidFill>
                  <a:schemeClr val="bg1"/>
                </a:solidFill>
              </a:rPr>
              <a:t>Step 2: </a:t>
            </a:r>
            <a:r>
              <a:rPr lang="en-US" sz="4000" dirty="0">
                <a:solidFill>
                  <a:schemeClr val="bg1"/>
                </a:solidFill>
                <a:latin typeface="+mj-lt"/>
              </a:rPr>
              <a:t>Complete the questionnaire</a:t>
            </a:r>
          </a:p>
        </p:txBody>
      </p:sp>
    </p:spTree>
    <p:extLst>
      <p:ext uri="{BB962C8B-B14F-4D97-AF65-F5344CB8AC3E}">
        <p14:creationId xmlns:p14="http://schemas.microsoft.com/office/powerpoint/2010/main" val="1521697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b="1" dirty="0">
                <a:solidFill>
                  <a:schemeClr val="bg1"/>
                </a:solidFill>
              </a:rPr>
              <a:t>Step 3: </a:t>
            </a:r>
            <a:r>
              <a:rPr lang="en-US" sz="4000" dirty="0">
                <a:solidFill>
                  <a:schemeClr val="bg1"/>
                </a:solidFill>
                <a:latin typeface="+mj-lt"/>
              </a:rPr>
              <a:t>Look for the invitation</a:t>
            </a:r>
          </a:p>
        </p:txBody>
      </p:sp>
      <p:sp>
        <p:nvSpPr>
          <p:cNvPr id="5" name="TextBox 4"/>
          <p:cNvSpPr txBox="1"/>
          <p:nvPr/>
        </p:nvSpPr>
        <p:spPr>
          <a:xfrm>
            <a:off x="233265" y="3153624"/>
            <a:ext cx="8483553" cy="3293209"/>
          </a:xfrm>
          <a:prstGeom prst="rect">
            <a:avLst/>
          </a:prstGeom>
          <a:noFill/>
        </p:spPr>
        <p:txBody>
          <a:bodyPr wrap="square" rtlCol="0">
            <a:spAutoFit/>
          </a:bodyPr>
          <a:lstStyle/>
          <a:p>
            <a:r>
              <a:rPr lang="en-US" sz="3200" dirty="0"/>
              <a:t>You’ll receive an invite by email. </a:t>
            </a:r>
          </a:p>
          <a:p>
            <a:r>
              <a:rPr lang="en-US" sz="3200" i="1" dirty="0">
                <a:solidFill>
                  <a:srgbClr val="009999"/>
                </a:solidFill>
              </a:rPr>
              <a:t>Check the email used for your Facebook account. </a:t>
            </a:r>
          </a:p>
          <a:p>
            <a:endParaRPr lang="en-US" sz="1600" dirty="0"/>
          </a:p>
          <a:p>
            <a:r>
              <a:rPr lang="en-US" sz="3200" dirty="0"/>
              <a:t>The sender will be either of two AAMA staff accounts:</a:t>
            </a:r>
          </a:p>
          <a:p>
            <a:pPr marL="342900" indent="-342900">
              <a:buFont typeface="Arial" panose="020B0604020202020204" pitchFamily="34" charset="0"/>
              <a:buChar char="•"/>
            </a:pPr>
            <a:r>
              <a:rPr lang="en-US" sz="3200" dirty="0"/>
              <a:t>AAMA MarCom Staff</a:t>
            </a:r>
          </a:p>
          <a:p>
            <a:pPr marL="342900" indent="-342900">
              <a:buFont typeface="Arial" panose="020B0604020202020204" pitchFamily="34" charset="0"/>
              <a:buChar char="•"/>
            </a:pPr>
            <a:r>
              <a:rPr lang="en-US" sz="3200" dirty="0"/>
              <a:t>M Lynn Sanks</a:t>
            </a:r>
          </a:p>
        </p:txBody>
      </p:sp>
      <p:pic>
        <p:nvPicPr>
          <p:cNvPr id="6" name="Picture 5"/>
          <p:cNvPicPr/>
          <p:nvPr/>
        </p:nvPicPr>
        <p:blipFill rotWithShape="1">
          <a:blip r:embed="rId3">
            <a:extLst>
              <a:ext uri="{28A0092B-C50C-407E-A947-70E740481C1C}">
                <a14:useLocalDpi xmlns:a14="http://schemas.microsoft.com/office/drawing/2010/main" val="0"/>
              </a:ext>
            </a:extLst>
          </a:blip>
          <a:srcRect r="23946"/>
          <a:stretch/>
        </p:blipFill>
        <p:spPr bwMode="auto">
          <a:xfrm>
            <a:off x="0" y="1821878"/>
            <a:ext cx="9144000" cy="755165"/>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1998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b="1" dirty="0">
                <a:solidFill>
                  <a:schemeClr val="bg1"/>
                </a:solidFill>
              </a:rPr>
              <a:t>Step 4: </a:t>
            </a:r>
            <a:r>
              <a:rPr lang="en-US" sz="4000" dirty="0">
                <a:solidFill>
                  <a:schemeClr val="bg1"/>
                </a:solidFill>
                <a:latin typeface="+mj-lt"/>
              </a:rPr>
              <a:t>Join the AAMA Leaders Group</a:t>
            </a:r>
          </a:p>
        </p:txBody>
      </p:sp>
      <p:sp>
        <p:nvSpPr>
          <p:cNvPr id="5" name="TextBox 4"/>
          <p:cNvSpPr txBox="1"/>
          <p:nvPr/>
        </p:nvSpPr>
        <p:spPr>
          <a:xfrm>
            <a:off x="233264" y="2106802"/>
            <a:ext cx="2662335" cy="2554545"/>
          </a:xfrm>
          <a:prstGeom prst="rect">
            <a:avLst/>
          </a:prstGeom>
          <a:noFill/>
        </p:spPr>
        <p:txBody>
          <a:bodyPr wrap="square" rtlCol="0">
            <a:spAutoFit/>
          </a:bodyPr>
          <a:lstStyle/>
          <a:p>
            <a:r>
              <a:rPr lang="en-US" sz="3200" b="1" dirty="0"/>
              <a:t>Open</a:t>
            </a:r>
            <a:r>
              <a:rPr lang="en-US" sz="3200" dirty="0"/>
              <a:t> </a:t>
            </a:r>
          </a:p>
          <a:p>
            <a:r>
              <a:rPr lang="en-US" sz="3200" dirty="0"/>
              <a:t>the email.</a:t>
            </a:r>
          </a:p>
          <a:p>
            <a:endParaRPr lang="en-US" sz="3200" dirty="0"/>
          </a:p>
          <a:p>
            <a:r>
              <a:rPr lang="en-US" sz="3200" b="1" dirty="0"/>
              <a:t>Click</a:t>
            </a:r>
            <a:r>
              <a:rPr lang="en-US" sz="3200" dirty="0"/>
              <a:t>  </a:t>
            </a:r>
          </a:p>
          <a:p>
            <a:r>
              <a:rPr lang="en-US" sz="3200" dirty="0"/>
              <a:t>“Join Group.”</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128863" y="1779847"/>
            <a:ext cx="5722983" cy="49939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437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343400" y="5734088"/>
            <a:ext cx="4800600" cy="1123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600200"/>
            <a:ext cx="9144000" cy="41338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b="1" dirty="0">
                <a:solidFill>
                  <a:schemeClr val="bg1"/>
                </a:solidFill>
              </a:rPr>
              <a:t>Step 5: </a:t>
            </a:r>
            <a:r>
              <a:rPr lang="en-US" sz="4000" dirty="0">
                <a:solidFill>
                  <a:schemeClr val="bg1"/>
                </a:solidFill>
              </a:rPr>
              <a:t>Sign in &amp; </a:t>
            </a:r>
            <a:r>
              <a:rPr lang="en-US" sz="4000" dirty="0">
                <a:solidFill>
                  <a:schemeClr val="bg1"/>
                </a:solidFill>
                <a:latin typeface="+mj-lt"/>
              </a:rPr>
              <a:t>click “Join Group”</a:t>
            </a:r>
          </a:p>
        </p:txBody>
      </p:sp>
      <p:pic>
        <p:nvPicPr>
          <p:cNvPr id="9" name="Picture 8"/>
          <p:cNvPicPr/>
          <p:nvPr/>
        </p:nvPicPr>
        <p:blipFill rotWithShape="1">
          <a:blip r:embed="rId3">
            <a:extLst>
              <a:ext uri="{28A0092B-C50C-407E-A947-70E740481C1C}">
                <a14:useLocalDpi xmlns:a14="http://schemas.microsoft.com/office/drawing/2010/main" val="0"/>
              </a:ext>
            </a:extLst>
          </a:blip>
          <a:srcRect r="805" b="24981"/>
          <a:stretch/>
        </p:blipFill>
        <p:spPr>
          <a:xfrm>
            <a:off x="471269" y="2335427"/>
            <a:ext cx="8201459" cy="301382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4571999" y="5803602"/>
            <a:ext cx="4267199" cy="1077218"/>
          </a:xfrm>
          <a:prstGeom prst="rect">
            <a:avLst/>
          </a:prstGeom>
          <a:noFill/>
        </p:spPr>
        <p:txBody>
          <a:bodyPr wrap="square" rtlCol="0">
            <a:spAutoFit/>
          </a:bodyPr>
          <a:lstStyle/>
          <a:p>
            <a:pPr algn="ctr"/>
            <a:r>
              <a:rPr lang="en-US" sz="3200" b="1" dirty="0">
                <a:solidFill>
                  <a:srgbClr val="009999"/>
                </a:solidFill>
              </a:rPr>
              <a:t>You will be </a:t>
            </a:r>
            <a:br>
              <a:rPr lang="en-US" sz="3200" b="1" dirty="0">
                <a:solidFill>
                  <a:srgbClr val="009999"/>
                </a:solidFill>
              </a:rPr>
            </a:br>
            <a:r>
              <a:rPr lang="en-US" sz="3200" b="1" dirty="0">
                <a:solidFill>
                  <a:srgbClr val="009999"/>
                </a:solidFill>
              </a:rPr>
              <a:t>ready to engage!</a:t>
            </a:r>
          </a:p>
        </p:txBody>
      </p:sp>
      <p:sp>
        <p:nvSpPr>
          <p:cNvPr id="13" name="Rectangle 12"/>
          <p:cNvSpPr/>
          <p:nvPr/>
        </p:nvSpPr>
        <p:spPr>
          <a:xfrm>
            <a:off x="0" y="5734088"/>
            <a:ext cx="4343400" cy="112391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3264" y="5834379"/>
            <a:ext cx="3881537" cy="923330"/>
          </a:xfrm>
          <a:prstGeom prst="rect">
            <a:avLst/>
          </a:prstGeom>
          <a:noFill/>
        </p:spPr>
        <p:txBody>
          <a:bodyPr wrap="square" rtlCol="0">
            <a:spAutoFit/>
          </a:bodyPr>
          <a:lstStyle/>
          <a:p>
            <a:pPr algn="ctr"/>
            <a:r>
              <a:rPr lang="en-US" sz="5400" b="1" dirty="0">
                <a:solidFill>
                  <a:schemeClr val="bg1"/>
                </a:solidFill>
              </a:rPr>
              <a:t>That’s it!</a:t>
            </a:r>
          </a:p>
        </p:txBody>
      </p:sp>
    </p:spTree>
    <p:extLst>
      <p:ext uri="{BB962C8B-B14F-4D97-AF65-F5344CB8AC3E}">
        <p14:creationId xmlns:p14="http://schemas.microsoft.com/office/powerpoint/2010/main" val="1478601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Navigation tips</a:t>
            </a:r>
            <a:endParaRPr lang="en-US" sz="4000" dirty="0">
              <a:solidFill>
                <a:schemeClr val="bg1"/>
              </a:solidFill>
              <a:latin typeface="+mj-lt"/>
            </a:endParaRPr>
          </a:p>
        </p:txBody>
      </p:sp>
      <p:sp>
        <p:nvSpPr>
          <p:cNvPr id="5" name="TextBox 4"/>
          <p:cNvSpPr txBox="1"/>
          <p:nvPr/>
        </p:nvSpPr>
        <p:spPr>
          <a:xfrm>
            <a:off x="233264" y="2106802"/>
            <a:ext cx="4150199" cy="3708708"/>
          </a:xfrm>
          <a:prstGeom prst="rect">
            <a:avLst/>
          </a:prstGeom>
          <a:noFill/>
        </p:spPr>
        <p:txBody>
          <a:bodyPr wrap="square" rtlCol="0">
            <a:spAutoFit/>
          </a:bodyPr>
          <a:lstStyle/>
          <a:p>
            <a:r>
              <a:rPr lang="en-US" sz="3200" b="1" dirty="0"/>
              <a:t>Access the group</a:t>
            </a:r>
          </a:p>
          <a:p>
            <a:endParaRPr lang="en-US" sz="1100" b="1" dirty="0"/>
          </a:p>
          <a:p>
            <a:pPr lvl="0"/>
            <a:r>
              <a:rPr lang="en-US" sz="3200" dirty="0"/>
              <a:t>From the AAMA Facebook page or </a:t>
            </a:r>
            <a:br>
              <a:rPr lang="en-US" sz="3200" dirty="0"/>
            </a:br>
            <a:r>
              <a:rPr lang="en-US" sz="3200" dirty="0"/>
              <a:t>your personal Home/News Feed page, click “Groups” on the left-side panel.</a:t>
            </a:r>
          </a:p>
        </p:txBody>
      </p:sp>
      <p:pic>
        <p:nvPicPr>
          <p:cNvPr id="6" name="Picture 5" descr="A screenshot of a cell phone&#10;&#10;Description generated with very high confidence"/>
          <p:cNvPicPr/>
          <p:nvPr/>
        </p:nvPicPr>
        <p:blipFill>
          <a:blip r:embed="rId3">
            <a:extLst>
              <a:ext uri="{28A0092B-C50C-407E-A947-70E740481C1C}">
                <a14:useLocalDpi xmlns:a14="http://schemas.microsoft.com/office/drawing/2010/main" val="0"/>
              </a:ext>
            </a:extLst>
          </a:blip>
          <a:stretch>
            <a:fillRect/>
          </a:stretch>
        </p:blipFill>
        <p:spPr>
          <a:xfrm>
            <a:off x="4572000" y="1695634"/>
            <a:ext cx="4079323" cy="51623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2092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Navigation tips, cont.</a:t>
            </a:r>
            <a:endParaRPr lang="en-US" sz="4000" dirty="0">
              <a:solidFill>
                <a:schemeClr val="bg1"/>
              </a:solidFill>
              <a:latin typeface="+mj-lt"/>
            </a:endParaRPr>
          </a:p>
        </p:txBody>
      </p:sp>
      <p:sp>
        <p:nvSpPr>
          <p:cNvPr id="5" name="TextBox 4"/>
          <p:cNvSpPr txBox="1"/>
          <p:nvPr/>
        </p:nvSpPr>
        <p:spPr>
          <a:xfrm>
            <a:off x="233264" y="2106802"/>
            <a:ext cx="5017466" cy="1077218"/>
          </a:xfrm>
          <a:prstGeom prst="rect">
            <a:avLst/>
          </a:prstGeom>
          <a:noFill/>
        </p:spPr>
        <p:txBody>
          <a:bodyPr wrap="square" rtlCol="0">
            <a:spAutoFit/>
          </a:bodyPr>
          <a:lstStyle/>
          <a:p>
            <a:r>
              <a:rPr lang="en-US" sz="3200" dirty="0"/>
              <a:t>Click “AAMA Leaders” under “Groups by This Page.”</a:t>
            </a:r>
          </a:p>
        </p:txBody>
      </p:sp>
      <p:pic>
        <p:nvPicPr>
          <p:cNvPr id="6" name="Picture 5" descr="A screenshot of a cell phone&#10;&#10;Description generated with very high confidence"/>
          <p:cNvPicPr/>
          <p:nvPr/>
        </p:nvPicPr>
        <p:blipFill rotWithShape="1">
          <a:blip r:embed="rId3" cstate="print">
            <a:extLst>
              <a:ext uri="{28A0092B-C50C-407E-A947-70E740481C1C}">
                <a14:useLocalDpi xmlns:a14="http://schemas.microsoft.com/office/drawing/2010/main" val="0"/>
              </a:ext>
            </a:extLst>
          </a:blip>
          <a:srcRect l="6411" t="2977" r="3846" b="5203"/>
          <a:stretch/>
        </p:blipFill>
        <p:spPr>
          <a:xfrm>
            <a:off x="5319593" y="1695634"/>
            <a:ext cx="3543300" cy="2277836"/>
          </a:xfrm>
          <a:prstGeom prst="rect">
            <a:avLst/>
          </a:prstGeom>
          <a:ln>
            <a:noFill/>
          </a:ln>
          <a:effectLst>
            <a:outerShdw blurRad="190500" algn="tl" rotWithShape="0">
              <a:srgbClr val="000000">
                <a:alpha val="70000"/>
              </a:srgbClr>
            </a:outerShdw>
          </a:effectLst>
        </p:spPr>
      </p:pic>
      <p:sp>
        <p:nvSpPr>
          <p:cNvPr id="8" name="TextBox 7"/>
          <p:cNvSpPr txBox="1"/>
          <p:nvPr/>
        </p:nvSpPr>
        <p:spPr>
          <a:xfrm>
            <a:off x="233264" y="3258034"/>
            <a:ext cx="4338736" cy="830997"/>
          </a:xfrm>
          <a:prstGeom prst="rect">
            <a:avLst/>
          </a:prstGeom>
          <a:noFill/>
        </p:spPr>
        <p:txBody>
          <a:bodyPr wrap="square" rtlCol="0">
            <a:spAutoFit/>
          </a:bodyPr>
          <a:lstStyle/>
          <a:p>
            <a:r>
              <a:rPr lang="en-US" sz="2400" i="1" dirty="0"/>
              <a:t>Note:</a:t>
            </a:r>
            <a:r>
              <a:rPr lang="en-US" sz="2400" dirty="0"/>
              <a:t> The landing page is the Discussion section of the group.</a:t>
            </a:r>
          </a:p>
        </p:txBody>
      </p:sp>
      <p:grpSp>
        <p:nvGrpSpPr>
          <p:cNvPr id="11" name="Group 10">
            <a:extLst>
              <a:ext uri="{FF2B5EF4-FFF2-40B4-BE49-F238E27FC236}">
                <a16:creationId xmlns:a16="http://schemas.microsoft.com/office/drawing/2014/main" id="{6ABE2A25-0E03-4A0A-890E-880BBBA8FCCE}"/>
              </a:ext>
            </a:extLst>
          </p:cNvPr>
          <p:cNvGrpSpPr/>
          <p:nvPr/>
        </p:nvGrpSpPr>
        <p:grpSpPr>
          <a:xfrm>
            <a:off x="281107" y="4382330"/>
            <a:ext cx="8581786" cy="2471052"/>
            <a:chOff x="281107" y="4382330"/>
            <a:chExt cx="8581786" cy="2471052"/>
          </a:xfrm>
        </p:grpSpPr>
        <p:pic>
          <p:nvPicPr>
            <p:cNvPr id="7" name="Picture 6" descr="A screenshot of a cell phone&#10;&#10;Description generated with very high confidence"/>
            <p:cNvPicPr/>
            <p:nvPr/>
          </p:nvPicPr>
          <p:blipFill rotWithShape="1">
            <a:blip r:embed="rId4">
              <a:extLst>
                <a:ext uri="{28A0092B-C50C-407E-A947-70E740481C1C}">
                  <a14:useLocalDpi xmlns:a14="http://schemas.microsoft.com/office/drawing/2010/main" val="0"/>
                </a:ext>
              </a:extLst>
            </a:blip>
            <a:srcRect l="6411" t="53670" r="3846" b="5203"/>
            <a:stretch/>
          </p:blipFill>
          <p:spPr>
            <a:xfrm>
              <a:off x="281107" y="4382330"/>
              <a:ext cx="8581786" cy="2471052"/>
            </a:xfrm>
            <a:prstGeom prst="rect">
              <a:avLst/>
            </a:prstGeom>
            <a:ln>
              <a:noFill/>
            </a:ln>
            <a:effectLst>
              <a:outerShdw blurRad="190500" algn="tl" rotWithShape="0">
                <a:srgbClr val="000000">
                  <a:alpha val="70000"/>
                </a:srgbClr>
              </a:outerShdw>
            </a:effectLst>
          </p:spPr>
        </p:pic>
        <p:sp>
          <p:nvSpPr>
            <p:cNvPr id="9" name="Oval 8">
              <a:extLst>
                <a:ext uri="{FF2B5EF4-FFF2-40B4-BE49-F238E27FC236}">
                  <a16:creationId xmlns:a16="http://schemas.microsoft.com/office/drawing/2014/main" id="{9D18FDE9-C429-4E62-94C9-72D577AA71F8}"/>
                </a:ext>
              </a:extLst>
            </p:cNvPr>
            <p:cNvSpPr/>
            <p:nvPr/>
          </p:nvSpPr>
          <p:spPr>
            <a:xfrm>
              <a:off x="1913641" y="5486400"/>
              <a:ext cx="1762813" cy="4901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082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Navigation tips, cont.</a:t>
            </a:r>
            <a:endParaRPr lang="en-US" sz="4000" dirty="0">
              <a:solidFill>
                <a:schemeClr val="bg1"/>
              </a:solidFill>
              <a:latin typeface="+mj-lt"/>
            </a:endParaRPr>
          </a:p>
        </p:txBody>
      </p:sp>
      <p:sp>
        <p:nvSpPr>
          <p:cNvPr id="9" name="TextBox 8"/>
          <p:cNvSpPr txBox="1"/>
          <p:nvPr/>
        </p:nvSpPr>
        <p:spPr>
          <a:xfrm>
            <a:off x="233263" y="2106802"/>
            <a:ext cx="3743045" cy="1754326"/>
          </a:xfrm>
          <a:prstGeom prst="rect">
            <a:avLst/>
          </a:prstGeom>
          <a:noFill/>
        </p:spPr>
        <p:txBody>
          <a:bodyPr wrap="square" rtlCol="0">
            <a:spAutoFit/>
          </a:bodyPr>
          <a:lstStyle/>
          <a:p>
            <a:r>
              <a:rPr lang="en-US" sz="3600" dirty="0"/>
              <a:t>Sections can be accessed on the </a:t>
            </a:r>
          </a:p>
          <a:p>
            <a:r>
              <a:rPr lang="en-US" sz="3600" dirty="0"/>
              <a:t>left-side panel.</a:t>
            </a:r>
          </a:p>
        </p:txBody>
      </p:sp>
      <p:pic>
        <p:nvPicPr>
          <p:cNvPr id="10" name="Picture 9"/>
          <p:cNvPicPr/>
          <p:nvPr/>
        </p:nvPicPr>
        <p:blipFill>
          <a:blip r:embed="rId3"/>
          <a:stretch>
            <a:fillRect/>
          </a:stretch>
        </p:blipFill>
        <p:spPr>
          <a:xfrm>
            <a:off x="4419600" y="1695634"/>
            <a:ext cx="4281109" cy="5162366"/>
          </a:xfrm>
          <a:prstGeom prst="rect">
            <a:avLst/>
          </a:prstGeom>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7E56E2B9-1EA4-4326-AB7D-214F72750CDD}"/>
              </a:ext>
            </a:extLst>
          </p:cNvPr>
          <p:cNvSpPr/>
          <p:nvPr/>
        </p:nvSpPr>
        <p:spPr>
          <a:xfrm>
            <a:off x="4142232" y="3861129"/>
            <a:ext cx="2011679" cy="29968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585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Group section details</a:t>
            </a:r>
            <a:endParaRPr lang="en-US" sz="4000" dirty="0">
              <a:solidFill>
                <a:schemeClr val="bg1"/>
              </a:solidFill>
              <a:latin typeface="+mj-lt"/>
            </a:endParaRPr>
          </a:p>
        </p:txBody>
      </p:sp>
      <p:sp>
        <p:nvSpPr>
          <p:cNvPr id="8" name="TextBox 7"/>
          <p:cNvSpPr txBox="1"/>
          <p:nvPr/>
        </p:nvSpPr>
        <p:spPr>
          <a:xfrm>
            <a:off x="233265" y="2048476"/>
            <a:ext cx="8605935" cy="4231928"/>
          </a:xfrm>
          <a:prstGeom prst="rect">
            <a:avLst/>
          </a:prstGeom>
          <a:noFill/>
        </p:spPr>
        <p:txBody>
          <a:bodyPr wrap="square" numCol="1" rtlCol="0">
            <a:spAutoFit/>
          </a:bodyPr>
          <a:lstStyle/>
          <a:p>
            <a:pPr marL="342900" indent="-342900">
              <a:spcAft>
                <a:spcPts val="1800"/>
              </a:spcAft>
              <a:buFont typeface="Arial" panose="020B0604020202020204" pitchFamily="34" charset="0"/>
              <a:buChar char="•"/>
            </a:pPr>
            <a:r>
              <a:rPr lang="en-US" sz="3200" b="1" dirty="0"/>
              <a:t>About: </a:t>
            </a:r>
            <a:r>
              <a:rPr lang="en-US" sz="3200" dirty="0"/>
              <a:t>Review group purpose. Get an overview of members. View top recent posts.</a:t>
            </a:r>
          </a:p>
          <a:p>
            <a:pPr marL="342900" indent="-342900">
              <a:spcAft>
                <a:spcPts val="1800"/>
              </a:spcAft>
              <a:buFont typeface="Arial" panose="020B0604020202020204" pitchFamily="34" charset="0"/>
              <a:buChar char="•"/>
            </a:pPr>
            <a:r>
              <a:rPr lang="en-US" sz="3200" b="1" dirty="0"/>
              <a:t>Discussion: </a:t>
            </a:r>
            <a:r>
              <a:rPr lang="en-US" sz="3200" dirty="0"/>
              <a:t>See all posts.</a:t>
            </a:r>
          </a:p>
          <a:p>
            <a:pPr marL="342900" indent="-342900">
              <a:spcAft>
                <a:spcPts val="1800"/>
              </a:spcAft>
              <a:buFont typeface="Arial" panose="020B0604020202020204" pitchFamily="34" charset="0"/>
              <a:buChar char="•"/>
            </a:pPr>
            <a:r>
              <a:rPr lang="en-US" sz="3200" b="1" dirty="0"/>
              <a:t>Announcements: </a:t>
            </a:r>
            <a:r>
              <a:rPr lang="en-US" sz="3200" dirty="0"/>
              <a:t>See posts by AAMA staff.</a:t>
            </a:r>
          </a:p>
          <a:p>
            <a:pPr marL="342900" indent="-342900">
              <a:spcAft>
                <a:spcPts val="1800"/>
              </a:spcAft>
              <a:buFont typeface="Arial" panose="020B0604020202020204" pitchFamily="34" charset="0"/>
              <a:buChar char="•"/>
            </a:pPr>
            <a:r>
              <a:rPr lang="en-US" sz="3200" b="1" dirty="0"/>
              <a:t>Members: </a:t>
            </a:r>
            <a:r>
              <a:rPr lang="en-US" sz="3200" dirty="0"/>
              <a:t>View a member list, including those with common interests, living in your area, and new to the group.</a:t>
            </a:r>
          </a:p>
        </p:txBody>
      </p:sp>
    </p:spTree>
    <p:extLst>
      <p:ext uri="{BB962C8B-B14F-4D97-AF65-F5344CB8AC3E}">
        <p14:creationId xmlns:p14="http://schemas.microsoft.com/office/powerpoint/2010/main" val="939779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Group section details, cont.</a:t>
            </a:r>
            <a:endParaRPr lang="en-US" sz="4000" dirty="0">
              <a:solidFill>
                <a:schemeClr val="bg1"/>
              </a:solidFill>
              <a:latin typeface="+mj-lt"/>
            </a:endParaRPr>
          </a:p>
        </p:txBody>
      </p:sp>
      <p:sp>
        <p:nvSpPr>
          <p:cNvPr id="5" name="TextBox 4"/>
          <p:cNvSpPr txBox="1"/>
          <p:nvPr/>
        </p:nvSpPr>
        <p:spPr>
          <a:xfrm>
            <a:off x="230933" y="2106802"/>
            <a:ext cx="8682134" cy="3709349"/>
          </a:xfrm>
          <a:prstGeom prst="rect">
            <a:avLst/>
          </a:prstGeom>
          <a:noFill/>
        </p:spPr>
        <p:txBody>
          <a:bodyPr wrap="square" numCol="1" rtlCol="0">
            <a:spAutoFit/>
          </a:bodyPr>
          <a:lstStyle/>
          <a:p>
            <a:pPr marL="457200" indent="-457200">
              <a:lnSpc>
                <a:spcPct val="150000"/>
              </a:lnSpc>
              <a:buFont typeface="Arial" panose="020B0604020202020204" pitchFamily="34" charset="0"/>
              <a:buChar char="•"/>
            </a:pPr>
            <a:r>
              <a:rPr lang="en-US" sz="3200" b="1" dirty="0"/>
              <a:t>Events: </a:t>
            </a:r>
            <a:r>
              <a:rPr lang="en-US" sz="3200" dirty="0"/>
              <a:t>Access shared events.</a:t>
            </a:r>
          </a:p>
          <a:p>
            <a:pPr marL="457200" indent="-457200">
              <a:lnSpc>
                <a:spcPct val="150000"/>
              </a:lnSpc>
              <a:buFont typeface="Arial" panose="020B0604020202020204" pitchFamily="34" charset="0"/>
              <a:buChar char="•"/>
            </a:pPr>
            <a:r>
              <a:rPr lang="en-US" sz="3200" b="1" dirty="0"/>
              <a:t>Videos: </a:t>
            </a:r>
            <a:r>
              <a:rPr lang="en-US" sz="3200" dirty="0"/>
              <a:t>View shared videos.</a:t>
            </a:r>
          </a:p>
          <a:p>
            <a:pPr marL="457200" indent="-457200">
              <a:lnSpc>
                <a:spcPct val="150000"/>
              </a:lnSpc>
              <a:buFont typeface="Arial" panose="020B0604020202020204" pitchFamily="34" charset="0"/>
              <a:buChar char="•"/>
            </a:pPr>
            <a:r>
              <a:rPr lang="en-US" sz="3200" b="1" dirty="0"/>
              <a:t>Photos: </a:t>
            </a:r>
            <a:r>
              <a:rPr lang="en-US" sz="3200" dirty="0"/>
              <a:t>View shared photos.</a:t>
            </a:r>
          </a:p>
          <a:p>
            <a:pPr marL="457200" indent="-457200">
              <a:lnSpc>
                <a:spcPct val="150000"/>
              </a:lnSpc>
              <a:buFont typeface="Arial" panose="020B0604020202020204" pitchFamily="34" charset="0"/>
              <a:buChar char="•"/>
            </a:pPr>
            <a:r>
              <a:rPr lang="en-US" sz="3200" b="1" dirty="0"/>
              <a:t>Files: </a:t>
            </a:r>
            <a:r>
              <a:rPr lang="en-US" sz="3200" dirty="0"/>
              <a:t>Access shared documents.</a:t>
            </a:r>
          </a:p>
          <a:p>
            <a:pPr marL="457200" indent="-457200">
              <a:lnSpc>
                <a:spcPct val="150000"/>
              </a:lnSpc>
              <a:buFont typeface="Arial" panose="020B0604020202020204" pitchFamily="34" charset="0"/>
              <a:buChar char="•"/>
            </a:pPr>
            <a:r>
              <a:rPr lang="en-US" sz="3200" b="1" dirty="0"/>
              <a:t>Units: </a:t>
            </a:r>
            <a:r>
              <a:rPr lang="en-US" sz="3200" dirty="0"/>
              <a:t>View posts organized into units.</a:t>
            </a:r>
          </a:p>
        </p:txBody>
      </p:sp>
    </p:spTree>
    <p:extLst>
      <p:ext uri="{BB962C8B-B14F-4D97-AF65-F5344CB8AC3E}">
        <p14:creationId xmlns:p14="http://schemas.microsoft.com/office/powerpoint/2010/main" val="425098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920E54-88C3-4A67-9B64-FA40DC53D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741" b="3319"/>
          <a:stretch/>
        </p:blipFill>
        <p:spPr>
          <a:xfrm>
            <a:off x="-1" y="0"/>
            <a:ext cx="3751187" cy="6858000"/>
          </a:xfrm>
          <a:prstGeom prst="rect">
            <a:avLst/>
          </a:prstGeom>
        </p:spPr>
      </p:pic>
      <p:sp>
        <p:nvSpPr>
          <p:cNvPr id="5" name="Rectangle 4">
            <a:extLst>
              <a:ext uri="{FF2B5EF4-FFF2-40B4-BE49-F238E27FC236}">
                <a16:creationId xmlns:a16="http://schemas.microsoft.com/office/drawing/2014/main" id="{6C246AC1-4FF3-4D40-83C8-3BDD603FE9BF}"/>
              </a:ext>
            </a:extLst>
          </p:cNvPr>
          <p:cNvSpPr/>
          <p:nvPr/>
        </p:nvSpPr>
        <p:spPr>
          <a:xfrm>
            <a:off x="3751187" y="0"/>
            <a:ext cx="539281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7D56C2-A53D-4D9C-8683-1AD8FEFEA3D7}"/>
              </a:ext>
            </a:extLst>
          </p:cNvPr>
          <p:cNvSpPr txBox="1"/>
          <p:nvPr/>
        </p:nvSpPr>
        <p:spPr>
          <a:xfrm>
            <a:off x="5105400" y="1536174"/>
            <a:ext cx="2895599" cy="3785652"/>
          </a:xfrm>
          <a:prstGeom prst="rect">
            <a:avLst/>
          </a:prstGeom>
          <a:noFill/>
        </p:spPr>
        <p:txBody>
          <a:bodyPr wrap="square" rtlCol="0">
            <a:spAutoFit/>
          </a:bodyPr>
          <a:lstStyle/>
          <a:p>
            <a:r>
              <a:rPr lang="en-US" sz="4000" dirty="0">
                <a:solidFill>
                  <a:schemeClr val="bg1"/>
                </a:solidFill>
                <a:latin typeface="+mj-lt"/>
              </a:rPr>
              <a:t>As volunteer leaders, we sometimes may feel like we are going it alone.</a:t>
            </a:r>
          </a:p>
        </p:txBody>
      </p:sp>
    </p:spTree>
    <p:extLst>
      <p:ext uri="{BB962C8B-B14F-4D97-AF65-F5344CB8AC3E}">
        <p14:creationId xmlns:p14="http://schemas.microsoft.com/office/powerpoint/2010/main" val="122058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9CE2BB-059C-4C8C-B666-C6EFD3F2898F}"/>
              </a:ext>
            </a:extLst>
          </p:cNvPr>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5AC0262-1AB2-406C-B1D2-22C971C3000C}"/>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20AF9D-F5CB-4716-987A-943F9B4EC9CF}"/>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About units</a:t>
            </a:r>
            <a:endParaRPr lang="en-US" sz="4000" dirty="0">
              <a:solidFill>
                <a:schemeClr val="bg1"/>
              </a:solidFill>
              <a:latin typeface="+mj-lt"/>
            </a:endParaRPr>
          </a:p>
        </p:txBody>
      </p:sp>
      <p:sp>
        <p:nvSpPr>
          <p:cNvPr id="8" name="TextBox 7">
            <a:extLst>
              <a:ext uri="{FF2B5EF4-FFF2-40B4-BE49-F238E27FC236}">
                <a16:creationId xmlns:a16="http://schemas.microsoft.com/office/drawing/2014/main" id="{94F83EB6-25BD-4A39-8FC3-C32854152D46}"/>
              </a:ext>
            </a:extLst>
          </p:cNvPr>
          <p:cNvSpPr txBox="1"/>
          <p:nvPr/>
        </p:nvSpPr>
        <p:spPr>
          <a:xfrm>
            <a:off x="3983610" y="2106802"/>
            <a:ext cx="4779390" cy="4401205"/>
          </a:xfrm>
          <a:prstGeom prst="rect">
            <a:avLst/>
          </a:prstGeom>
          <a:noFill/>
        </p:spPr>
        <p:txBody>
          <a:bodyPr wrap="square" numCol="1" rtlCol="0">
            <a:spAutoFit/>
          </a:bodyPr>
          <a:lstStyle/>
          <a:p>
            <a:pPr marL="274320" lvl="0" indent="-285750">
              <a:spcBef>
                <a:spcPts val="200"/>
              </a:spcBef>
              <a:buFont typeface="Arial" panose="020B0604020202020204" pitchFamily="34" charset="0"/>
              <a:buChar char="•"/>
            </a:pPr>
            <a:r>
              <a:rPr lang="en-US" sz="2000" dirty="0"/>
              <a:t>Annual Meeting Planning</a:t>
            </a:r>
          </a:p>
          <a:p>
            <a:pPr marL="274320" lvl="0" indent="-285750">
              <a:spcBef>
                <a:spcPts val="200"/>
              </a:spcBef>
              <a:buFont typeface="Arial" panose="020B0604020202020204" pitchFamily="34" charset="0"/>
              <a:buChar char="•"/>
            </a:pPr>
            <a:r>
              <a:rPr lang="en-US" sz="2000" dirty="0"/>
              <a:t>Bylaws</a:t>
            </a:r>
          </a:p>
          <a:p>
            <a:pPr marL="274320" lvl="0" indent="-285750">
              <a:spcBef>
                <a:spcPts val="200"/>
              </a:spcBef>
              <a:buFont typeface="Arial" panose="020B0604020202020204" pitchFamily="34" charset="0"/>
              <a:buChar char="•"/>
            </a:pPr>
            <a:r>
              <a:rPr lang="en-US" sz="2000" dirty="0"/>
              <a:t>House of Delegates/General Assembly</a:t>
            </a:r>
          </a:p>
          <a:p>
            <a:pPr marL="274320" lvl="0" indent="-285750">
              <a:spcBef>
                <a:spcPts val="200"/>
              </a:spcBef>
              <a:buFont typeface="Arial" panose="020B0604020202020204" pitchFamily="34" charset="0"/>
              <a:buChar char="•"/>
            </a:pPr>
            <a:r>
              <a:rPr lang="en-US" sz="2000" dirty="0"/>
              <a:t>Leadership and Management </a:t>
            </a:r>
          </a:p>
          <a:p>
            <a:pPr marL="274320" lvl="0" indent="-285750">
              <a:spcBef>
                <a:spcPts val="200"/>
              </a:spcBef>
              <a:buFont typeface="Arial" panose="020B0604020202020204" pitchFamily="34" charset="0"/>
              <a:buChar char="•"/>
            </a:pPr>
            <a:r>
              <a:rPr lang="en-US" sz="2000" dirty="0"/>
              <a:t>Marketing</a:t>
            </a:r>
          </a:p>
          <a:p>
            <a:pPr marL="274320" lvl="0" indent="-285750">
              <a:spcBef>
                <a:spcPts val="200"/>
              </a:spcBef>
              <a:buFont typeface="Arial" panose="020B0604020202020204" pitchFamily="34" charset="0"/>
              <a:buChar char="•"/>
            </a:pPr>
            <a:r>
              <a:rPr lang="en-US" sz="2000" dirty="0"/>
              <a:t>Medical Assistants Recognition Week</a:t>
            </a:r>
          </a:p>
          <a:p>
            <a:pPr marL="274320" lvl="0" indent="-285750">
              <a:spcBef>
                <a:spcPts val="200"/>
              </a:spcBef>
              <a:buFont typeface="Arial" panose="020B0604020202020204" pitchFamily="34" charset="0"/>
              <a:buChar char="•"/>
            </a:pPr>
            <a:r>
              <a:rPr lang="en-US" sz="2000" dirty="0"/>
              <a:t>Membership Recruitment and Retention</a:t>
            </a:r>
          </a:p>
          <a:p>
            <a:pPr marL="274320" lvl="0" indent="-285750">
              <a:spcBef>
                <a:spcPts val="200"/>
              </a:spcBef>
              <a:buFont typeface="Arial" panose="020B0604020202020204" pitchFamily="34" charset="0"/>
              <a:buChar char="•"/>
            </a:pPr>
            <a:r>
              <a:rPr lang="en-US" sz="2000" dirty="0"/>
              <a:t>News and Events </a:t>
            </a:r>
          </a:p>
          <a:p>
            <a:pPr marL="274320" lvl="0" indent="-285750">
              <a:spcBef>
                <a:spcPts val="200"/>
              </a:spcBef>
              <a:buFont typeface="Arial" panose="020B0604020202020204" pitchFamily="34" charset="0"/>
              <a:buChar char="•"/>
            </a:pPr>
            <a:r>
              <a:rPr lang="en-US" sz="2000" dirty="0"/>
              <a:t>Program Planning</a:t>
            </a:r>
          </a:p>
          <a:p>
            <a:pPr marL="274320" lvl="0" indent="-285750">
              <a:spcBef>
                <a:spcPts val="200"/>
              </a:spcBef>
              <a:buFont typeface="Arial" panose="020B0604020202020204" pitchFamily="34" charset="0"/>
              <a:buChar char="•"/>
            </a:pPr>
            <a:r>
              <a:rPr lang="en-US" sz="2000" dirty="0"/>
              <a:t>Publishing</a:t>
            </a:r>
          </a:p>
          <a:p>
            <a:pPr marL="274320" lvl="0" indent="-285750">
              <a:spcBef>
                <a:spcPts val="200"/>
              </a:spcBef>
              <a:buFont typeface="Arial" panose="020B0604020202020204" pitchFamily="34" charset="0"/>
              <a:buChar char="•"/>
            </a:pPr>
            <a:r>
              <a:rPr lang="en-US" sz="2000" dirty="0"/>
              <a:t>Social Media and Websites</a:t>
            </a:r>
          </a:p>
          <a:p>
            <a:pPr marL="274320" lvl="0" indent="-285750">
              <a:spcBef>
                <a:spcPts val="200"/>
              </a:spcBef>
              <a:buFont typeface="Arial" panose="020B0604020202020204" pitchFamily="34" charset="0"/>
              <a:buChar char="•"/>
            </a:pPr>
            <a:r>
              <a:rPr lang="en-US" sz="2000" dirty="0"/>
              <a:t>Strategic Issues Planning</a:t>
            </a:r>
          </a:p>
          <a:p>
            <a:pPr marL="274320" lvl="0" indent="-285750">
              <a:spcBef>
                <a:spcPts val="200"/>
              </a:spcBef>
              <a:buFont typeface="Arial" panose="020B0604020202020204" pitchFamily="34" charset="0"/>
              <a:buChar char="•"/>
            </a:pPr>
            <a:r>
              <a:rPr lang="en-US" sz="2000" dirty="0"/>
              <a:t>Student Involvement</a:t>
            </a:r>
          </a:p>
        </p:txBody>
      </p:sp>
      <p:sp>
        <p:nvSpPr>
          <p:cNvPr id="10" name="Rectangle 9">
            <a:extLst>
              <a:ext uri="{FF2B5EF4-FFF2-40B4-BE49-F238E27FC236}">
                <a16:creationId xmlns:a16="http://schemas.microsoft.com/office/drawing/2014/main" id="{6F6C4539-E6CE-4831-9AD3-ACCAC3B51A31}"/>
              </a:ext>
            </a:extLst>
          </p:cNvPr>
          <p:cNvSpPr/>
          <p:nvPr/>
        </p:nvSpPr>
        <p:spPr>
          <a:xfrm>
            <a:off x="381000" y="2133630"/>
            <a:ext cx="3221610" cy="472437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3661A0-EF52-4F2F-8DAE-FC3DA68B6057}"/>
              </a:ext>
            </a:extLst>
          </p:cNvPr>
          <p:cNvSpPr txBox="1"/>
          <p:nvPr/>
        </p:nvSpPr>
        <p:spPr>
          <a:xfrm>
            <a:off x="533400" y="2341379"/>
            <a:ext cx="2916810" cy="4308872"/>
          </a:xfrm>
          <a:prstGeom prst="rect">
            <a:avLst/>
          </a:prstGeom>
          <a:noFill/>
        </p:spPr>
        <p:txBody>
          <a:bodyPr wrap="square" rtlCol="0">
            <a:spAutoFit/>
          </a:bodyPr>
          <a:lstStyle/>
          <a:p>
            <a:r>
              <a:rPr lang="en-US" sz="3200" dirty="0">
                <a:solidFill>
                  <a:schemeClr val="bg1"/>
                </a:solidFill>
              </a:rPr>
              <a:t>Units allow discussions to be categorized. </a:t>
            </a:r>
          </a:p>
          <a:p>
            <a:endParaRPr lang="en-US" sz="3200" dirty="0">
              <a:solidFill>
                <a:schemeClr val="bg1"/>
              </a:solidFill>
            </a:endParaRPr>
          </a:p>
          <a:p>
            <a:r>
              <a:rPr lang="en-US" sz="3200" dirty="0">
                <a:solidFill>
                  <a:schemeClr val="bg1"/>
                </a:solidFill>
              </a:rPr>
              <a:t>These units have been set up for your convenience.</a:t>
            </a:r>
          </a:p>
          <a:p>
            <a:endParaRPr lang="en-US" dirty="0"/>
          </a:p>
        </p:txBody>
      </p:sp>
    </p:spTree>
    <p:extLst>
      <p:ext uri="{BB962C8B-B14F-4D97-AF65-F5344CB8AC3E}">
        <p14:creationId xmlns:p14="http://schemas.microsoft.com/office/powerpoint/2010/main" val="1427069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Privacy settings</a:t>
            </a:r>
            <a:endParaRPr lang="en-US" sz="4000" dirty="0">
              <a:solidFill>
                <a:schemeClr val="bg1"/>
              </a:solidFill>
              <a:latin typeface="+mj-lt"/>
            </a:endParaRPr>
          </a:p>
        </p:txBody>
      </p:sp>
      <p:sp>
        <p:nvSpPr>
          <p:cNvPr id="6" name="TextBox 5"/>
          <p:cNvSpPr txBox="1"/>
          <p:nvPr/>
        </p:nvSpPr>
        <p:spPr>
          <a:xfrm>
            <a:off x="183045" y="1828800"/>
            <a:ext cx="8732355" cy="457200"/>
          </a:xfrm>
          <a:prstGeom prst="rect">
            <a:avLst/>
          </a:prstGeom>
          <a:noFill/>
        </p:spPr>
        <p:txBody>
          <a:bodyPr wrap="square" numCol="1" rtlCol="0">
            <a:spAutoFit/>
          </a:bodyPr>
          <a:lstStyle/>
          <a:p>
            <a:pPr algn="ctr"/>
            <a:r>
              <a:rPr lang="en-US" sz="2400" dirty="0"/>
              <a:t>Here’s the breakdown for a secret group’s privacy features:</a:t>
            </a:r>
          </a:p>
        </p:txBody>
      </p:sp>
      <p:graphicFrame>
        <p:nvGraphicFramePr>
          <p:cNvPr id="7" name="Table 6"/>
          <p:cNvGraphicFramePr>
            <a:graphicFrameLocks noGrp="1"/>
          </p:cNvGraphicFramePr>
          <p:nvPr>
            <p:extLst>
              <p:ext uri="{D42A27DB-BD31-4B8C-83A1-F6EECF244321}">
                <p14:modId xmlns:p14="http://schemas.microsoft.com/office/powerpoint/2010/main" val="2666787408"/>
              </p:ext>
            </p:extLst>
          </p:nvPr>
        </p:nvGraphicFramePr>
        <p:xfrm>
          <a:off x="1043702" y="2486319"/>
          <a:ext cx="7056596" cy="4386878"/>
        </p:xfrm>
        <a:graphic>
          <a:graphicData uri="http://schemas.openxmlformats.org/drawingml/2006/table">
            <a:tbl>
              <a:tblPr firstRow="1" lastRow="1">
                <a:effectLst>
                  <a:outerShdw blurRad="63500" sx="102000" sy="102000" algn="ctr" rotWithShape="0">
                    <a:prstClr val="black">
                      <a:alpha val="40000"/>
                    </a:prstClr>
                  </a:outerShdw>
                </a:effectLst>
                <a:tableStyleId>{5C22544A-7EE6-4342-B048-85BDC9FD1C3A}</a:tableStyleId>
              </a:tblPr>
              <a:tblGrid>
                <a:gridCol w="5361992">
                  <a:extLst>
                    <a:ext uri="{9D8B030D-6E8A-4147-A177-3AD203B41FA5}">
                      <a16:colId xmlns:a16="http://schemas.microsoft.com/office/drawing/2014/main" val="20000"/>
                    </a:ext>
                  </a:extLst>
                </a:gridCol>
                <a:gridCol w="1694604">
                  <a:extLst>
                    <a:ext uri="{9D8B030D-6E8A-4147-A177-3AD203B41FA5}">
                      <a16:colId xmlns:a16="http://schemas.microsoft.com/office/drawing/2014/main" val="20001"/>
                    </a:ext>
                  </a:extLst>
                </a:gridCol>
              </a:tblGrid>
              <a:tr h="255197">
                <a:tc>
                  <a:txBody>
                    <a:bodyPr/>
                    <a:lstStyle/>
                    <a:p>
                      <a:pPr marL="0" marR="0">
                        <a:spcBef>
                          <a:spcPts val="0"/>
                        </a:spcBef>
                        <a:spcAft>
                          <a:spcPts val="0"/>
                        </a:spcAft>
                      </a:pPr>
                      <a:r>
                        <a:rPr lang="en-US" sz="1500" dirty="0">
                          <a:effectLst/>
                        </a:rPr>
                        <a:t>Questions</a:t>
                      </a:r>
                      <a:endParaRPr lang="en-US" sz="15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solidFill>
                      <a:srgbClr val="009999"/>
                    </a:solidFill>
                  </a:tcPr>
                </a:tc>
                <a:tc>
                  <a:txBody>
                    <a:bodyPr/>
                    <a:lstStyle/>
                    <a:p>
                      <a:pPr marL="0" marR="0">
                        <a:spcBef>
                          <a:spcPts val="0"/>
                        </a:spcBef>
                        <a:spcAft>
                          <a:spcPts val="0"/>
                        </a:spcAft>
                      </a:pPr>
                      <a:r>
                        <a:rPr lang="en-US" sz="1500" dirty="0">
                          <a:effectLst/>
                        </a:rPr>
                        <a:t>Answers</a:t>
                      </a:r>
                      <a:endParaRPr lang="en-US" sz="15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solidFill>
                      <a:srgbClr val="009999"/>
                    </a:solidFill>
                  </a:tcPr>
                </a:tc>
                <a:extLst>
                  <a:ext uri="{0D108BD9-81ED-4DB2-BD59-A6C34878D82A}">
                    <a16:rowId xmlns:a16="http://schemas.microsoft.com/office/drawing/2014/main" val="10000"/>
                  </a:ext>
                </a:extLst>
              </a:tr>
              <a:tr h="513652">
                <a:tc>
                  <a:txBody>
                    <a:bodyPr/>
                    <a:lstStyle/>
                    <a:p>
                      <a:pPr marL="0" marR="0">
                        <a:spcBef>
                          <a:spcPts val="0"/>
                        </a:spcBef>
                        <a:spcAft>
                          <a:spcPts val="0"/>
                        </a:spcAft>
                      </a:pPr>
                      <a:r>
                        <a:rPr lang="en-US" sz="1400" dirty="0">
                          <a:effectLst/>
                        </a:rPr>
                        <a:t>Who can see the group's name?</a:t>
                      </a:r>
                      <a:endParaRPr lang="en-US" sz="14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spcBef>
                          <a:spcPts val="0"/>
                        </a:spcBef>
                        <a:spcAft>
                          <a:spcPts val="0"/>
                        </a:spcAft>
                      </a:pPr>
                      <a:r>
                        <a:rPr lang="en-US" sz="1400">
                          <a:effectLst/>
                        </a:rPr>
                        <a:t>Current members</a:t>
                      </a:r>
                      <a:endParaRPr lang="en-US" sz="140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1"/>
                  </a:ext>
                </a:extLst>
              </a:tr>
              <a:tr h="525602">
                <a:tc>
                  <a:txBody>
                    <a:bodyPr/>
                    <a:lstStyle/>
                    <a:p>
                      <a:pPr marL="0" marR="0">
                        <a:spcBef>
                          <a:spcPts val="0"/>
                        </a:spcBef>
                        <a:spcAft>
                          <a:spcPts val="0"/>
                        </a:spcAft>
                      </a:pPr>
                      <a:r>
                        <a:rPr lang="en-US" sz="1400">
                          <a:effectLst/>
                        </a:rPr>
                        <a:t>Who can see the group description?</a:t>
                      </a:r>
                      <a:endParaRPr lang="en-US" sz="140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lnSpc>
                          <a:spcPct val="115000"/>
                        </a:lnSpc>
                        <a:spcBef>
                          <a:spcPts val="0"/>
                        </a:spcBef>
                        <a:spcAft>
                          <a:spcPts val="1000"/>
                        </a:spcAft>
                        <a:tabLst>
                          <a:tab pos="228600" algn="dec"/>
                        </a:tabLst>
                      </a:pPr>
                      <a:r>
                        <a:rPr lang="en-US" sz="1400">
                          <a:effectLst/>
                        </a:rPr>
                        <a:t>Current members</a:t>
                      </a:r>
                      <a:endPar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2"/>
                  </a:ext>
                </a:extLst>
              </a:tr>
              <a:tr h="525602">
                <a:tc>
                  <a:txBody>
                    <a:bodyPr/>
                    <a:lstStyle/>
                    <a:p>
                      <a:pPr marL="0" marR="0">
                        <a:spcBef>
                          <a:spcPts val="0"/>
                        </a:spcBef>
                        <a:spcAft>
                          <a:spcPts val="0"/>
                        </a:spcAft>
                      </a:pPr>
                      <a:r>
                        <a:rPr lang="en-US" sz="1400" dirty="0">
                          <a:effectLst/>
                        </a:rPr>
                        <a:t>Who can see your membership in the group?</a:t>
                      </a:r>
                      <a:endParaRPr lang="en-US" sz="14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lnSpc>
                          <a:spcPct val="115000"/>
                        </a:lnSpc>
                        <a:spcBef>
                          <a:spcPts val="0"/>
                        </a:spcBef>
                        <a:spcAft>
                          <a:spcPts val="1000"/>
                        </a:spcAft>
                        <a:tabLst>
                          <a:tab pos="228600" algn="dec"/>
                        </a:tabLst>
                      </a:pPr>
                      <a:r>
                        <a:rPr lang="en-US" sz="1400">
                          <a:effectLst/>
                        </a:rPr>
                        <a:t>Current members</a:t>
                      </a:r>
                      <a:endPar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3"/>
                  </a:ext>
                </a:extLst>
              </a:tr>
              <a:tr h="525602">
                <a:tc>
                  <a:txBody>
                    <a:bodyPr/>
                    <a:lstStyle/>
                    <a:p>
                      <a:pPr marL="0" marR="0">
                        <a:spcBef>
                          <a:spcPts val="0"/>
                        </a:spcBef>
                        <a:spcAft>
                          <a:spcPts val="0"/>
                        </a:spcAft>
                      </a:pPr>
                      <a:r>
                        <a:rPr lang="en-US" sz="1400" dirty="0">
                          <a:effectLst/>
                        </a:rPr>
                        <a:t>Who can see what members post in the group?</a:t>
                      </a:r>
                      <a:endParaRPr lang="en-US" sz="14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lnSpc>
                          <a:spcPct val="115000"/>
                        </a:lnSpc>
                        <a:spcBef>
                          <a:spcPts val="0"/>
                        </a:spcBef>
                        <a:spcAft>
                          <a:spcPts val="1000"/>
                        </a:spcAft>
                        <a:tabLst>
                          <a:tab pos="228600" algn="dec"/>
                        </a:tabLst>
                      </a:pPr>
                      <a:r>
                        <a:rPr lang="en-US" sz="1400">
                          <a:effectLst/>
                        </a:rPr>
                        <a:t>Current members</a:t>
                      </a:r>
                      <a:endPar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4"/>
                  </a:ext>
                </a:extLst>
              </a:tr>
              <a:tr h="525602">
                <a:tc>
                  <a:txBody>
                    <a:bodyPr/>
                    <a:lstStyle/>
                    <a:p>
                      <a:pPr marL="0" marR="0">
                        <a:spcBef>
                          <a:spcPts val="0"/>
                        </a:spcBef>
                        <a:spcAft>
                          <a:spcPts val="0"/>
                        </a:spcAft>
                      </a:pPr>
                      <a:r>
                        <a:rPr lang="en-US" sz="1400">
                          <a:effectLst/>
                        </a:rPr>
                        <a:t>Who can find the group in Facebook search?</a:t>
                      </a:r>
                      <a:endParaRPr lang="en-US" sz="140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lnSpc>
                          <a:spcPct val="115000"/>
                        </a:lnSpc>
                        <a:spcBef>
                          <a:spcPts val="0"/>
                        </a:spcBef>
                        <a:spcAft>
                          <a:spcPts val="1000"/>
                        </a:spcAft>
                        <a:tabLst>
                          <a:tab pos="228600" algn="dec"/>
                        </a:tabLst>
                      </a:pPr>
                      <a:r>
                        <a:rPr lang="en-US" sz="1400">
                          <a:effectLst/>
                        </a:rPr>
                        <a:t>Current members</a:t>
                      </a:r>
                      <a:endPar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5"/>
                  </a:ext>
                </a:extLst>
              </a:tr>
              <a:tr h="476367">
                <a:tc>
                  <a:txBody>
                    <a:bodyPr/>
                    <a:lstStyle/>
                    <a:p>
                      <a:pPr marL="0" marR="0">
                        <a:spcBef>
                          <a:spcPts val="0"/>
                        </a:spcBef>
                        <a:spcAft>
                          <a:spcPts val="0"/>
                        </a:spcAft>
                      </a:pPr>
                      <a:r>
                        <a:rPr lang="en-US" sz="1400" dirty="0">
                          <a:effectLst/>
                        </a:rPr>
                        <a:t>Who can request to join?</a:t>
                      </a:r>
                    </a:p>
                    <a:p>
                      <a:pPr marL="0" marR="0">
                        <a:spcBef>
                          <a:spcPts val="0"/>
                        </a:spcBef>
                        <a:spcAft>
                          <a:spcPts val="0"/>
                        </a:spcAft>
                      </a:pPr>
                      <a:endParaRPr lang="en-US" sz="14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lnSpc>
                          <a:spcPct val="115000"/>
                        </a:lnSpc>
                        <a:spcBef>
                          <a:spcPts val="0"/>
                        </a:spcBef>
                        <a:spcAft>
                          <a:spcPts val="1000"/>
                        </a:spcAft>
                        <a:tabLst>
                          <a:tab pos="228600" algn="dec"/>
                        </a:tabLst>
                      </a:pPr>
                      <a:r>
                        <a:rPr lang="en-US" sz="1400">
                          <a:effectLst/>
                        </a:rPr>
                        <a:t>No one</a:t>
                      </a:r>
                      <a:endParaRPr lang="en-US"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6"/>
                  </a:ext>
                </a:extLst>
              </a:tr>
              <a:tr h="513652">
                <a:tc>
                  <a:txBody>
                    <a:bodyPr/>
                    <a:lstStyle/>
                    <a:p>
                      <a:pPr marL="0" marR="0">
                        <a:spcBef>
                          <a:spcPts val="0"/>
                        </a:spcBef>
                        <a:spcAft>
                          <a:spcPts val="0"/>
                        </a:spcAft>
                      </a:pPr>
                      <a:r>
                        <a:rPr lang="en-US" sz="1400" dirty="0">
                          <a:effectLst/>
                        </a:rPr>
                        <a:t>Who can see stories about the group on Facebook (ex: News Feed)?</a:t>
                      </a:r>
                      <a:endParaRPr lang="en-US" sz="14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tc>
                  <a:txBody>
                    <a:bodyPr/>
                    <a:lstStyle/>
                    <a:p>
                      <a:pPr marL="0" marR="0">
                        <a:spcBef>
                          <a:spcPts val="0"/>
                        </a:spcBef>
                        <a:spcAft>
                          <a:spcPts val="0"/>
                        </a:spcAft>
                      </a:pPr>
                      <a:r>
                        <a:rPr lang="en-US" sz="1400" dirty="0">
                          <a:effectLst/>
                        </a:rPr>
                        <a:t>Current members</a:t>
                      </a:r>
                      <a:endParaRPr lang="en-US" sz="14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tc>
                <a:extLst>
                  <a:ext uri="{0D108BD9-81ED-4DB2-BD59-A6C34878D82A}">
                    <a16:rowId xmlns:a16="http://schemas.microsoft.com/office/drawing/2014/main" val="10007"/>
                  </a:ext>
                </a:extLst>
              </a:tr>
              <a:tr h="525602">
                <a:tc>
                  <a:txBody>
                    <a:bodyPr/>
                    <a:lstStyle/>
                    <a:p>
                      <a:pPr marL="0" marR="0">
                        <a:spcBef>
                          <a:spcPts val="0"/>
                        </a:spcBef>
                        <a:spcAft>
                          <a:spcPts val="0"/>
                        </a:spcAft>
                      </a:pPr>
                      <a:r>
                        <a:rPr lang="en-US" sz="1500" dirty="0">
                          <a:effectLst/>
                        </a:rPr>
                        <a:t>Who can see admins in the group?</a:t>
                      </a:r>
                      <a:endParaRPr lang="en-US" sz="1500" dirty="0">
                        <a:solidFill>
                          <a:srgbClr val="000000"/>
                        </a:solidFill>
                        <a:effectLst/>
                        <a:latin typeface="Times" panose="02020603050405020304" pitchFamily="18" charset="0"/>
                        <a:ea typeface="Times" panose="02020603050405020304" pitchFamily="18" charset="0"/>
                        <a:cs typeface="Times New Roman" panose="02020603050405020304" pitchFamily="18" charset="0"/>
                      </a:endParaRPr>
                    </a:p>
                  </a:txBody>
                  <a:tcPr marL="83303" marR="83303" marT="0" marB="0" anchor="ctr">
                    <a:solidFill>
                      <a:srgbClr val="009999"/>
                    </a:solidFill>
                  </a:tcPr>
                </a:tc>
                <a:tc>
                  <a:txBody>
                    <a:bodyPr/>
                    <a:lstStyle/>
                    <a:p>
                      <a:pPr marL="0" marR="0">
                        <a:lnSpc>
                          <a:spcPct val="115000"/>
                        </a:lnSpc>
                        <a:spcBef>
                          <a:spcPts val="0"/>
                        </a:spcBef>
                        <a:spcAft>
                          <a:spcPts val="1000"/>
                        </a:spcAft>
                        <a:tabLst>
                          <a:tab pos="228600" algn="dec"/>
                        </a:tabLst>
                      </a:pPr>
                      <a:r>
                        <a:rPr lang="en-US" sz="1300" dirty="0">
                          <a:effectLst/>
                        </a:rPr>
                        <a:t>Current members</a:t>
                      </a:r>
                      <a:endParaRPr lang="en-US"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3303" marR="83303" marT="0" marB="0" anchor="ctr">
                    <a:solidFill>
                      <a:srgbClr val="009999"/>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08980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7C94E8-336F-46AA-BA6C-9143327F3F82}"/>
              </a:ext>
            </a:extLst>
          </p:cNvPr>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09174DD-56BC-4B81-BBFB-10AA530E337F}"/>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462E95-EAB9-4457-9C29-DA350BA27FD9}"/>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Privacy notes</a:t>
            </a:r>
          </a:p>
        </p:txBody>
      </p:sp>
      <p:sp>
        <p:nvSpPr>
          <p:cNvPr id="6" name="TextBox 5">
            <a:extLst>
              <a:ext uri="{FF2B5EF4-FFF2-40B4-BE49-F238E27FC236}">
                <a16:creationId xmlns:a16="http://schemas.microsoft.com/office/drawing/2014/main" id="{E7501AB8-972F-4A59-BA3C-6BAA1E4CB1C4}"/>
              </a:ext>
            </a:extLst>
          </p:cNvPr>
          <p:cNvSpPr txBox="1"/>
          <p:nvPr/>
        </p:nvSpPr>
        <p:spPr>
          <a:xfrm>
            <a:off x="233265" y="2048476"/>
            <a:ext cx="8682134" cy="4001095"/>
          </a:xfrm>
          <a:prstGeom prst="rect">
            <a:avLst/>
          </a:prstGeom>
          <a:noFill/>
        </p:spPr>
        <p:txBody>
          <a:bodyPr wrap="square" numCol="1" rtlCol="0">
            <a:spAutoFit/>
          </a:bodyPr>
          <a:lstStyle/>
          <a:p>
            <a:pPr marL="285750" indent="-285750">
              <a:buFont typeface="Arial" panose="020B0604020202020204" pitchFamily="34" charset="0"/>
              <a:buChar char="•"/>
            </a:pPr>
            <a:r>
              <a:rPr lang="en-US" sz="2400" dirty="0"/>
              <a:t>We ask participants not to share any information exchanged in this group with those outside the group.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Keep in mind, a Facebook Group is not by nature a confidential forum.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As with any other online content, anyone with access to the group has the capability to copy or take screenshots and share content publicly. There is no technical way for AAMA to prevent this type of information leaking.</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27887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863000-705C-4C2A-B2AF-844B7312F161}"/>
              </a:ext>
            </a:extLst>
          </p:cNvPr>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84165E-70CD-4243-AF8F-6F985AA2AAB6}"/>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F2C1D3-4096-4DA4-95FD-DFB819D7819D}"/>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Privacy notes, cont.</a:t>
            </a:r>
          </a:p>
        </p:txBody>
      </p:sp>
      <p:sp>
        <p:nvSpPr>
          <p:cNvPr id="2" name="Rectangle 1">
            <a:extLst>
              <a:ext uri="{FF2B5EF4-FFF2-40B4-BE49-F238E27FC236}">
                <a16:creationId xmlns:a16="http://schemas.microsoft.com/office/drawing/2014/main" id="{5E0248FC-234C-4350-85CA-4C035B116F0B}"/>
              </a:ext>
            </a:extLst>
          </p:cNvPr>
          <p:cNvSpPr/>
          <p:nvPr/>
        </p:nvSpPr>
        <p:spPr>
          <a:xfrm>
            <a:off x="382360" y="2176781"/>
            <a:ext cx="7781925" cy="4524315"/>
          </a:xfrm>
          <a:prstGeom prst="rect">
            <a:avLst/>
          </a:prstGeom>
        </p:spPr>
        <p:txBody>
          <a:bodyPr wrap="square">
            <a:spAutoFit/>
          </a:bodyPr>
          <a:lstStyle/>
          <a:p>
            <a:pPr marL="285750" indent="-285750">
              <a:buFont typeface="Arial" panose="020B0604020202020204" pitchFamily="34" charset="0"/>
              <a:buChar char="•"/>
            </a:pPr>
            <a:r>
              <a:rPr lang="en-US" sz="2400" dirty="0"/>
              <a:t>If you have confidential information to exchange, be sure to use another communication method that is more secure.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Never post your personal contact information nor that of others.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group is subject to all terms and conditions of the AAMA Community Standards and Policies (posted under Files) and all Facebook terms of use. Any content that does not follow these usage guidelines will be deleted. Those who ignore these policies will be removed from the group. </a:t>
            </a:r>
          </a:p>
        </p:txBody>
      </p:sp>
    </p:spTree>
    <p:extLst>
      <p:ext uri="{BB962C8B-B14F-4D97-AF65-F5344CB8AC3E}">
        <p14:creationId xmlns:p14="http://schemas.microsoft.com/office/powerpoint/2010/main" val="864951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Invite requests</a:t>
            </a:r>
          </a:p>
        </p:txBody>
      </p:sp>
      <p:sp>
        <p:nvSpPr>
          <p:cNvPr id="7" name="TextBox 6"/>
          <p:cNvSpPr txBox="1"/>
          <p:nvPr/>
        </p:nvSpPr>
        <p:spPr>
          <a:xfrm>
            <a:off x="233266" y="2048476"/>
            <a:ext cx="8682134" cy="4401205"/>
          </a:xfrm>
          <a:prstGeom prst="rect">
            <a:avLst/>
          </a:prstGeom>
          <a:noFill/>
        </p:spPr>
        <p:txBody>
          <a:bodyPr wrap="square" numCol="1" rtlCol="0">
            <a:spAutoFit/>
          </a:bodyPr>
          <a:lstStyle/>
          <a:p>
            <a:r>
              <a:rPr lang="en-US" sz="2800" dirty="0"/>
              <a:t>Remember, no one can request to join a secret Facebook group from within Facebook.</a:t>
            </a:r>
          </a:p>
          <a:p>
            <a:endParaRPr lang="en-US" sz="2800" dirty="0"/>
          </a:p>
          <a:p>
            <a:r>
              <a:rPr lang="en-US" sz="2800" dirty="0"/>
              <a:t>However, state leaders who missed the initial invitation may email a request to the AAMA MarCom staff:</a:t>
            </a:r>
          </a:p>
          <a:p>
            <a:endParaRPr lang="en-US" sz="2800" dirty="0"/>
          </a:p>
          <a:p>
            <a:pPr lvl="1"/>
            <a:r>
              <a:rPr lang="en-US" sz="2800" dirty="0"/>
              <a:t>AAMA Marketing and Communications </a:t>
            </a:r>
            <a:r>
              <a:rPr lang="en-US" sz="2800" dirty="0">
                <a:hlinkClick r:id="rId3"/>
              </a:rPr>
              <a:t>MarCom@aama-ntl.org</a:t>
            </a:r>
            <a:endParaRPr lang="en-US" sz="2800" dirty="0"/>
          </a:p>
          <a:p>
            <a:endParaRPr lang="en-US" sz="2800" dirty="0"/>
          </a:p>
          <a:p>
            <a:r>
              <a:rPr lang="en-US" sz="2800" dirty="0"/>
              <a:t>Staff will verify the person’s eligibility to join.</a:t>
            </a:r>
          </a:p>
        </p:txBody>
      </p:sp>
    </p:spTree>
    <p:extLst>
      <p:ext uri="{BB962C8B-B14F-4D97-AF65-F5344CB8AC3E}">
        <p14:creationId xmlns:p14="http://schemas.microsoft.com/office/powerpoint/2010/main" val="3471125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00200"/>
            <a:ext cx="91440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Invite requests, cont.</a:t>
            </a:r>
          </a:p>
        </p:txBody>
      </p:sp>
      <p:sp>
        <p:nvSpPr>
          <p:cNvPr id="5" name="TextBox 4"/>
          <p:cNvSpPr txBox="1"/>
          <p:nvPr/>
        </p:nvSpPr>
        <p:spPr>
          <a:xfrm>
            <a:off x="233266" y="2048476"/>
            <a:ext cx="8682134" cy="3970318"/>
          </a:xfrm>
          <a:prstGeom prst="rect">
            <a:avLst/>
          </a:prstGeom>
          <a:noFill/>
        </p:spPr>
        <p:txBody>
          <a:bodyPr wrap="square" numCol="1" rtlCol="0">
            <a:spAutoFit/>
          </a:bodyPr>
          <a:lstStyle/>
          <a:p>
            <a:r>
              <a:rPr lang="en-US" sz="2800" dirty="0"/>
              <a:t>Include the following information:</a:t>
            </a:r>
          </a:p>
          <a:p>
            <a:endParaRPr lang="en-US" sz="2800" dirty="0"/>
          </a:p>
          <a:p>
            <a:pPr marL="457200" indent="-457200">
              <a:buFont typeface="Arial" panose="020B0604020202020204" pitchFamily="34" charset="0"/>
              <a:buChar char="•"/>
            </a:pPr>
            <a:r>
              <a:rPr lang="en-US" sz="2800" dirty="0"/>
              <a:t>Name as it appears in the AAMA database </a:t>
            </a:r>
          </a:p>
          <a:p>
            <a:pPr marL="457200" indent="-457200">
              <a:buFont typeface="Arial" panose="020B0604020202020204" pitchFamily="34" charset="0"/>
              <a:buChar char="•"/>
            </a:pPr>
            <a:r>
              <a:rPr lang="en-US" sz="2800" dirty="0"/>
              <a:t>AAMA member ID</a:t>
            </a:r>
          </a:p>
          <a:p>
            <a:pPr marL="457200" indent="-457200">
              <a:buFont typeface="Arial" panose="020B0604020202020204" pitchFamily="34" charset="0"/>
              <a:buChar char="•"/>
            </a:pPr>
            <a:r>
              <a:rPr lang="en-US" sz="2800" dirty="0"/>
              <a:t>Leadership title and position</a:t>
            </a:r>
          </a:p>
          <a:p>
            <a:pPr marL="457200" indent="-457200">
              <a:buFont typeface="Arial" panose="020B0604020202020204" pitchFamily="34" charset="0"/>
              <a:buChar char="•"/>
            </a:pPr>
            <a:r>
              <a:rPr lang="en-US" sz="2800" dirty="0"/>
              <a:t>Facebook account email address </a:t>
            </a:r>
          </a:p>
          <a:p>
            <a:pPr marL="457200" indent="-457200">
              <a:buFont typeface="Arial" panose="020B0604020202020204" pitchFamily="34" charset="0"/>
              <a:buChar char="•"/>
            </a:pPr>
            <a:r>
              <a:rPr lang="en-US" sz="2800" dirty="0"/>
              <a:t>Name as it appears on Facebook</a:t>
            </a:r>
          </a:p>
          <a:p>
            <a:endParaRPr lang="en-US" sz="2800" dirty="0"/>
          </a:p>
          <a:p>
            <a:r>
              <a:rPr lang="en-US" sz="2800" dirty="0"/>
              <a:t>Instructions will be posted on the AAMA website.</a:t>
            </a:r>
          </a:p>
        </p:txBody>
      </p:sp>
    </p:spTree>
    <p:extLst>
      <p:ext uri="{BB962C8B-B14F-4D97-AF65-F5344CB8AC3E}">
        <p14:creationId xmlns:p14="http://schemas.microsoft.com/office/powerpoint/2010/main" val="3748618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95634"/>
            <a:ext cx="9144000" cy="516236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304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1138773"/>
          </a:xfrm>
          <a:prstGeom prst="rect">
            <a:avLst/>
          </a:prstGeom>
          <a:noFill/>
        </p:spPr>
        <p:txBody>
          <a:bodyPr wrap="square" rtlCol="0">
            <a:spAutoFit/>
          </a:bodyPr>
          <a:lstStyle/>
          <a:p>
            <a:r>
              <a:rPr lang="en-US" sz="2800" dirty="0">
                <a:solidFill>
                  <a:schemeClr val="bg1"/>
                </a:solidFill>
                <a:latin typeface="+mj-lt"/>
              </a:rPr>
              <a:t>Now you are ready to enter the newly constructed …</a:t>
            </a:r>
          </a:p>
          <a:p>
            <a:r>
              <a:rPr lang="en-US" sz="4000" b="1" dirty="0">
                <a:solidFill>
                  <a:schemeClr val="bg1"/>
                </a:solidFill>
                <a:latin typeface="+mj-lt"/>
              </a:rPr>
              <a:t>Facebook Group for AAMA Leaders</a:t>
            </a:r>
          </a:p>
        </p:txBody>
      </p:sp>
      <p:pic>
        <p:nvPicPr>
          <p:cNvPr id="6" name="Picture 5">
            <a:extLst>
              <a:ext uri="{FF2B5EF4-FFF2-40B4-BE49-F238E27FC236}">
                <a16:creationId xmlns:a16="http://schemas.microsoft.com/office/drawing/2014/main" id="{6DF0F8C8-6CD0-4DEE-8BE0-95F4B6519A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965"/>
          <a:stretch/>
        </p:blipFill>
        <p:spPr>
          <a:xfrm>
            <a:off x="728295" y="1695634"/>
            <a:ext cx="7687410" cy="5162366"/>
          </a:xfrm>
          <a:prstGeom prst="rect">
            <a:avLst/>
          </a:prstGeom>
        </p:spPr>
      </p:pic>
    </p:spTree>
    <p:extLst>
      <p:ext uri="{BB962C8B-B14F-4D97-AF65-F5344CB8AC3E}">
        <p14:creationId xmlns:p14="http://schemas.microsoft.com/office/powerpoint/2010/main" val="2099556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6" t="20190"/>
          <a:stretch/>
        </p:blipFill>
        <p:spPr>
          <a:xfrm>
            <a:off x="0" y="1600200"/>
            <a:ext cx="9144000" cy="5257800"/>
          </a:xfrm>
          <a:prstGeom prst="rect">
            <a:avLst/>
          </a:prstGeom>
        </p:spPr>
      </p:pic>
      <p:sp>
        <p:nvSpPr>
          <p:cNvPr id="5" name="Rectangle 4">
            <a:extLst>
              <a:ext uri="{FF2B5EF4-FFF2-40B4-BE49-F238E27FC236}">
                <a16:creationId xmlns:a16="http://schemas.microsoft.com/office/drawing/2014/main" id="{43710E1C-A738-4136-8C78-FB45A2B0CE4B}"/>
              </a:ext>
            </a:extLst>
          </p:cNvPr>
          <p:cNvSpPr/>
          <p:nvPr/>
        </p:nvSpPr>
        <p:spPr>
          <a:xfrm>
            <a:off x="0" y="0"/>
            <a:ext cx="9144000" cy="16956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Where you—</a:t>
            </a:r>
            <a:r>
              <a:rPr lang="en-US" sz="4000" i="1" dirty="0">
                <a:solidFill>
                  <a:schemeClr val="bg1"/>
                </a:solidFill>
                <a:effectLst>
                  <a:outerShdw blurRad="38100" dist="38100" dir="2700000" algn="tl">
                    <a:srgbClr val="000000">
                      <a:alpha val="43137"/>
                    </a:srgbClr>
                  </a:outerShdw>
                </a:effectLst>
                <a:latin typeface="+mj-lt"/>
              </a:rPr>
              <a:t>and other Super Leaders like you—</a:t>
            </a:r>
            <a:r>
              <a:rPr lang="en-US" sz="4000" dirty="0">
                <a:solidFill>
                  <a:schemeClr val="bg1"/>
                </a:solidFill>
                <a:effectLst>
                  <a:outerShdw blurRad="38100" dist="38100" dir="2700000" algn="tl">
                    <a:srgbClr val="000000">
                      <a:alpha val="43137"/>
                    </a:srgbClr>
                  </a:outerShdw>
                </a:effectLst>
                <a:latin typeface="+mj-lt"/>
              </a:rPr>
              <a:t>will be connected</a:t>
            </a:r>
          </a:p>
        </p:txBody>
      </p:sp>
    </p:spTree>
    <p:extLst>
      <p:ext uri="{BB962C8B-B14F-4D97-AF65-F5344CB8AC3E}">
        <p14:creationId xmlns:p14="http://schemas.microsoft.com/office/powerpoint/2010/main" val="2181766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FA2B5C-4E54-4FFE-A148-122440078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27"/>
          <a:stretch/>
        </p:blipFill>
        <p:spPr>
          <a:xfrm>
            <a:off x="4405744" y="1461909"/>
            <a:ext cx="4736484" cy="5396091"/>
          </a:xfrm>
          <a:prstGeom prst="rect">
            <a:avLst/>
          </a:prstGeom>
        </p:spPr>
      </p:pic>
      <p:sp>
        <p:nvSpPr>
          <p:cNvPr id="2" name="Rectangle 1">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Where you can ask for help …</a:t>
            </a:r>
          </a:p>
        </p:txBody>
      </p:sp>
      <p:sp>
        <p:nvSpPr>
          <p:cNvPr id="7" name="Rectangle 6"/>
          <p:cNvSpPr/>
          <p:nvPr/>
        </p:nvSpPr>
        <p:spPr>
          <a:xfrm>
            <a:off x="0" y="1695634"/>
            <a:ext cx="44958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rot="21036845" flipH="1">
            <a:off x="216850" y="1294042"/>
            <a:ext cx="4754259" cy="2288517"/>
          </a:xfrm>
          <a:prstGeom prst="wedgeEllipseCallout">
            <a:avLst/>
          </a:prstGeom>
          <a:solidFill>
            <a:srgbClr val="F2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587" y="1781287"/>
            <a:ext cx="4106974" cy="1200329"/>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Going to a job fair.</a:t>
            </a:r>
          </a:p>
          <a:p>
            <a:pPr algn="ctr"/>
            <a:r>
              <a:rPr lang="en-US" sz="3600" dirty="0">
                <a:solidFill>
                  <a:schemeClr val="bg1"/>
                </a:solidFill>
                <a:latin typeface="Times New Roman" panose="02020603050405020304" pitchFamily="18" charset="0"/>
                <a:cs typeface="Times New Roman" panose="02020603050405020304" pitchFamily="18" charset="0"/>
              </a:rPr>
              <a:t>What should I bring?</a:t>
            </a:r>
          </a:p>
        </p:txBody>
      </p:sp>
      <p:sp>
        <p:nvSpPr>
          <p:cNvPr id="10" name="Oval Callout 9"/>
          <p:cNvSpPr/>
          <p:nvPr/>
        </p:nvSpPr>
        <p:spPr>
          <a:xfrm rot="1471512" flipH="1" flipV="1">
            <a:off x="389197" y="3860004"/>
            <a:ext cx="3676843" cy="2934603"/>
          </a:xfrm>
          <a:prstGeom prst="wedgeEllipseCallout">
            <a:avLst>
              <a:gd name="adj1" fmla="val -24721"/>
              <a:gd name="adj2" fmla="val 72111"/>
            </a:avLst>
          </a:prstGeom>
          <a:solidFill>
            <a:srgbClr val="D5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2D3DBF-6728-4183-8012-AB11FC324222}"/>
              </a:ext>
            </a:extLst>
          </p:cNvPr>
          <p:cNvSpPr txBox="1"/>
          <p:nvPr/>
        </p:nvSpPr>
        <p:spPr>
          <a:xfrm>
            <a:off x="252704" y="4225317"/>
            <a:ext cx="3900336" cy="2308324"/>
          </a:xfrm>
          <a:prstGeom prst="rect">
            <a:avLst/>
          </a:prstGeom>
          <a:noFill/>
        </p:spPr>
        <p:txBody>
          <a:bodyPr wrap="square" rtlCol="0">
            <a:spAutoFit/>
          </a:bodyPr>
          <a:lstStyle/>
          <a:p>
            <a:pPr algn="ctr"/>
            <a:r>
              <a:rPr lang="en-US" sz="3600" dirty="0">
                <a:solidFill>
                  <a:srgbClr val="002060"/>
                </a:solidFill>
                <a:latin typeface="Times New Roman" panose="02020603050405020304" pitchFamily="18" charset="0"/>
                <a:cs typeface="Times New Roman" panose="02020603050405020304" pitchFamily="18" charset="0"/>
              </a:rPr>
              <a:t>Looking for </a:t>
            </a:r>
          </a:p>
          <a:p>
            <a:pPr algn="ctr"/>
            <a:r>
              <a:rPr lang="en-US" sz="3600" dirty="0">
                <a:solidFill>
                  <a:srgbClr val="002060"/>
                </a:solidFill>
                <a:latin typeface="Times New Roman" panose="02020603050405020304" pitchFamily="18" charset="0"/>
                <a:cs typeface="Times New Roman" panose="02020603050405020304" pitchFamily="18" charset="0"/>
              </a:rPr>
              <a:t>speakers! </a:t>
            </a:r>
          </a:p>
          <a:p>
            <a:pPr algn="ctr"/>
            <a:r>
              <a:rPr lang="en-US" sz="3600" dirty="0">
                <a:solidFill>
                  <a:srgbClr val="002060"/>
                </a:solidFill>
                <a:latin typeface="Times New Roman" panose="02020603050405020304" pitchFamily="18" charset="0"/>
                <a:cs typeface="Times New Roman" panose="02020603050405020304" pitchFamily="18" charset="0"/>
              </a:rPr>
              <a:t>Where should I start?</a:t>
            </a:r>
          </a:p>
        </p:txBody>
      </p:sp>
    </p:spTree>
    <p:extLst>
      <p:ext uri="{BB962C8B-B14F-4D97-AF65-F5344CB8AC3E}">
        <p14:creationId xmlns:p14="http://schemas.microsoft.com/office/powerpoint/2010/main" val="131429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0CC53-093F-4CB9-858E-4128FF1350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27" r="37037"/>
          <a:stretch/>
        </p:blipFill>
        <p:spPr>
          <a:xfrm>
            <a:off x="7229071" y="1461909"/>
            <a:ext cx="1914929" cy="5396091"/>
          </a:xfrm>
          <a:prstGeom prst="rect">
            <a:avLst/>
          </a:prstGeom>
        </p:spPr>
      </p:pic>
      <p:sp>
        <p:nvSpPr>
          <p:cNvPr id="4" name="Rectangle 3">
            <a:extLst>
              <a:ext uri="{FF2B5EF4-FFF2-40B4-BE49-F238E27FC236}">
                <a16:creationId xmlns:a16="http://schemas.microsoft.com/office/drawing/2014/main" id="{C51A8964-05E3-49E7-AF66-5A9C9568A562}"/>
              </a:ext>
            </a:extLst>
          </p:cNvPr>
          <p:cNvSpPr/>
          <p:nvPr/>
        </p:nvSpPr>
        <p:spPr>
          <a:xfrm>
            <a:off x="0" y="1695634"/>
            <a:ext cx="73152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20DF67-8DF9-4AFB-8E3C-A2867170F552}"/>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7">
            <a:extLst>
              <a:ext uri="{FF2B5EF4-FFF2-40B4-BE49-F238E27FC236}">
                <a16:creationId xmlns:a16="http://schemas.microsoft.com/office/drawing/2014/main" id="{54BB7C52-1BB3-4CD0-9CE0-C3361697ABB6}"/>
              </a:ext>
            </a:extLst>
          </p:cNvPr>
          <p:cNvSpPr/>
          <p:nvPr/>
        </p:nvSpPr>
        <p:spPr>
          <a:xfrm rot="16200000" flipH="1">
            <a:off x="1254136" y="1122347"/>
            <a:ext cx="4267200" cy="6308940"/>
          </a:xfrm>
          <a:prstGeom prst="wedgeEllipseCallout">
            <a:avLst>
              <a:gd name="adj1" fmla="val -33170"/>
              <a:gd name="adj2" fmla="val 54251"/>
            </a:avLst>
          </a:prstGeom>
          <a:solidFill>
            <a:srgbClr val="F2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08CDB4-7A0A-4BBD-8BD4-5E1E44EED57F}"/>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Get advice …</a:t>
            </a:r>
          </a:p>
        </p:txBody>
      </p:sp>
      <p:sp>
        <p:nvSpPr>
          <p:cNvPr id="6" name="TextBox 5">
            <a:extLst>
              <a:ext uri="{FF2B5EF4-FFF2-40B4-BE49-F238E27FC236}">
                <a16:creationId xmlns:a16="http://schemas.microsoft.com/office/drawing/2014/main" id="{A2A3C999-A873-4CA0-AA78-08DE775A9A47}"/>
              </a:ext>
            </a:extLst>
          </p:cNvPr>
          <p:cNvSpPr txBox="1"/>
          <p:nvPr/>
        </p:nvSpPr>
        <p:spPr>
          <a:xfrm>
            <a:off x="1204804" y="2676616"/>
            <a:ext cx="6089186" cy="3000821"/>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What software do you recommend for …</a:t>
            </a:r>
            <a:br>
              <a:rPr lang="en-US" sz="3600" dirty="0">
                <a:solidFill>
                  <a:schemeClr val="bg1"/>
                </a:solidFill>
                <a:latin typeface="Times New Roman" panose="02020603050405020304" pitchFamily="18" charset="0"/>
                <a:cs typeface="Times New Roman" panose="02020603050405020304" pitchFamily="18" charset="0"/>
              </a:rPr>
            </a:br>
            <a:endParaRPr lang="en-US" sz="900" dirty="0">
              <a:solidFill>
                <a:schemeClr val="bg1"/>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solidFill>
                  <a:schemeClr val="bg1"/>
                </a:solidFill>
                <a:latin typeface="Times New Roman" panose="02020603050405020304" pitchFamily="18" charset="0"/>
                <a:cs typeface="Times New Roman" panose="02020603050405020304" pitchFamily="18" charset="0"/>
              </a:rPr>
              <a:t>e-Newsletters/e-Blasts</a:t>
            </a:r>
          </a:p>
          <a:p>
            <a:pPr marL="571500" indent="-571500">
              <a:buFont typeface="Arial" panose="020B0604020202020204" pitchFamily="34" charset="0"/>
              <a:buChar char="•"/>
            </a:pPr>
            <a:r>
              <a:rPr lang="en-US" sz="3600" dirty="0">
                <a:solidFill>
                  <a:schemeClr val="bg1"/>
                </a:solidFill>
                <a:latin typeface="Times New Roman" panose="02020603050405020304" pitchFamily="18" charset="0"/>
                <a:cs typeface="Times New Roman" panose="02020603050405020304" pitchFamily="18" charset="0"/>
              </a:rPr>
              <a:t>e-Surveys</a:t>
            </a:r>
          </a:p>
          <a:p>
            <a:pPr marL="571500" indent="-571500">
              <a:buFont typeface="Arial" panose="020B0604020202020204" pitchFamily="34" charset="0"/>
              <a:buChar char="•"/>
            </a:pPr>
            <a:r>
              <a:rPr lang="en-US" sz="3600" dirty="0">
                <a:solidFill>
                  <a:schemeClr val="bg1"/>
                </a:solidFill>
                <a:latin typeface="Times New Roman" panose="02020603050405020304" pitchFamily="18" charset="0"/>
                <a:cs typeface="Times New Roman" panose="02020603050405020304" pitchFamily="18" charset="0"/>
              </a:rPr>
              <a:t>Remote meetings</a:t>
            </a:r>
          </a:p>
        </p:txBody>
      </p:sp>
    </p:spTree>
    <p:extLst>
      <p:ext uri="{BB962C8B-B14F-4D97-AF65-F5344CB8AC3E}">
        <p14:creationId xmlns:p14="http://schemas.microsoft.com/office/powerpoint/2010/main" val="106101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5F5195-7F90-4E5A-B17E-33F26799C6AC}"/>
              </a:ext>
            </a:extLst>
          </p:cNvPr>
          <p:cNvSpPr txBox="1"/>
          <p:nvPr/>
        </p:nvSpPr>
        <p:spPr>
          <a:xfrm>
            <a:off x="531845" y="4425019"/>
            <a:ext cx="7931020" cy="1938992"/>
          </a:xfrm>
          <a:prstGeom prst="rect">
            <a:avLst/>
          </a:prstGeom>
          <a:noFill/>
        </p:spPr>
        <p:txBody>
          <a:bodyPr wrap="square" rtlCol="0">
            <a:spAutoFit/>
          </a:bodyPr>
          <a:lstStyle/>
          <a:p>
            <a:r>
              <a:rPr lang="en-US" sz="4000" dirty="0">
                <a:solidFill>
                  <a:schemeClr val="bg1"/>
                </a:solidFill>
                <a:latin typeface="+mj-lt"/>
              </a:rPr>
              <a:t>We signal for help, </a:t>
            </a:r>
          </a:p>
          <a:p>
            <a:r>
              <a:rPr lang="en-US" sz="4000" dirty="0">
                <a:solidFill>
                  <a:schemeClr val="bg1"/>
                </a:solidFill>
                <a:latin typeface="+mj-lt"/>
              </a:rPr>
              <a:t>but sometimes there are not </a:t>
            </a:r>
          </a:p>
          <a:p>
            <a:r>
              <a:rPr lang="en-US" sz="4000" i="1" dirty="0">
                <a:solidFill>
                  <a:schemeClr val="bg1"/>
                </a:solidFill>
                <a:latin typeface="+mj-lt"/>
              </a:rPr>
              <a:t>enough</a:t>
            </a:r>
            <a:r>
              <a:rPr lang="en-US" sz="4000" dirty="0">
                <a:solidFill>
                  <a:schemeClr val="bg1"/>
                </a:solidFill>
                <a:latin typeface="+mj-lt"/>
              </a:rPr>
              <a:t> people to help or …</a:t>
            </a:r>
          </a:p>
        </p:txBody>
      </p:sp>
      <p:sp>
        <p:nvSpPr>
          <p:cNvPr id="7" name="Rectangle 6">
            <a:extLst>
              <a:ext uri="{FF2B5EF4-FFF2-40B4-BE49-F238E27FC236}">
                <a16:creationId xmlns:a16="http://schemas.microsoft.com/office/drawing/2014/main" id="{06298A3A-1E8D-4339-8F0D-1F33CA235400}"/>
              </a:ext>
            </a:extLst>
          </p:cNvPr>
          <p:cNvSpPr/>
          <p:nvPr/>
        </p:nvSpPr>
        <p:spPr>
          <a:xfrm>
            <a:off x="1" y="4647414"/>
            <a:ext cx="9144000" cy="2210586"/>
          </a:xfrm>
          <a:prstGeom prst="rect">
            <a:avLst/>
          </a:prstGeom>
          <a:solidFill>
            <a:srgbClr val="EA7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FDA012-3FC4-411E-A54A-31DEB26B88C0}"/>
              </a:ext>
            </a:extLst>
          </p:cNvPr>
          <p:cNvSpPr txBox="1"/>
          <p:nvPr/>
        </p:nvSpPr>
        <p:spPr>
          <a:xfrm>
            <a:off x="388470" y="5090987"/>
            <a:ext cx="8367058"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We signal for help, but there are not </a:t>
            </a:r>
            <a:r>
              <a:rPr lang="en-US" sz="4000" i="1" dirty="0">
                <a:solidFill>
                  <a:schemeClr val="bg1"/>
                </a:solidFill>
                <a:effectLst>
                  <a:outerShdw blurRad="38100" dist="38100" dir="2700000" algn="tl">
                    <a:srgbClr val="000000">
                      <a:alpha val="43137"/>
                    </a:srgbClr>
                  </a:outerShdw>
                </a:effectLst>
                <a:latin typeface="+mj-lt"/>
              </a:rPr>
              <a:t>enough</a:t>
            </a:r>
            <a:r>
              <a:rPr lang="en-US" sz="4000" dirty="0">
                <a:solidFill>
                  <a:schemeClr val="bg1"/>
                </a:solidFill>
                <a:effectLst>
                  <a:outerShdw blurRad="38100" dist="38100" dir="2700000" algn="tl">
                    <a:srgbClr val="000000">
                      <a:alpha val="43137"/>
                    </a:srgbClr>
                  </a:outerShdw>
                </a:effectLst>
                <a:latin typeface="+mj-lt"/>
              </a:rPr>
              <a:t> people to help or …</a:t>
            </a:r>
          </a:p>
        </p:txBody>
      </p:sp>
      <p:pic>
        <p:nvPicPr>
          <p:cNvPr id="3" name="Picture 2">
            <a:extLst>
              <a:ext uri="{FF2B5EF4-FFF2-40B4-BE49-F238E27FC236}">
                <a16:creationId xmlns:a16="http://schemas.microsoft.com/office/drawing/2014/main" id="{CA4BDF53-58D8-41FC-8EC9-E90620064BE5}"/>
              </a:ext>
            </a:extLst>
          </p:cNvPr>
          <p:cNvPicPr>
            <a:picLocks noChangeAspect="1"/>
          </p:cNvPicPr>
          <p:nvPr/>
        </p:nvPicPr>
        <p:blipFill rotWithShape="1">
          <a:blip r:embed="rId3">
            <a:extLst>
              <a:ext uri="{28A0092B-C50C-407E-A947-70E740481C1C}">
                <a14:useLocalDpi xmlns:a14="http://schemas.microsoft.com/office/drawing/2010/main" val="0"/>
              </a:ext>
            </a:extLst>
          </a:blip>
          <a:srcRect l="814" t="19471" r="461" b="7310"/>
          <a:stretch/>
        </p:blipFill>
        <p:spPr>
          <a:xfrm>
            <a:off x="0" y="-4"/>
            <a:ext cx="9143999" cy="4749378"/>
          </a:xfrm>
          <a:prstGeom prst="rect">
            <a:avLst/>
          </a:prstGeom>
        </p:spPr>
      </p:pic>
    </p:spTree>
    <p:extLst>
      <p:ext uri="{BB962C8B-B14F-4D97-AF65-F5344CB8AC3E}">
        <p14:creationId xmlns:p14="http://schemas.microsoft.com/office/powerpoint/2010/main" val="571446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37BCE-F119-4CE6-B4B6-3D3107D338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27" r="16981"/>
          <a:stretch/>
        </p:blipFill>
        <p:spPr>
          <a:xfrm>
            <a:off x="5705071" y="1461909"/>
            <a:ext cx="3442856" cy="5396091"/>
          </a:xfrm>
          <a:prstGeom prst="rect">
            <a:avLst/>
          </a:prstGeom>
        </p:spPr>
      </p:pic>
      <p:sp>
        <p:nvSpPr>
          <p:cNvPr id="3" name="Rectangle 2">
            <a:extLst>
              <a:ext uri="{FF2B5EF4-FFF2-40B4-BE49-F238E27FC236}">
                <a16:creationId xmlns:a16="http://schemas.microsoft.com/office/drawing/2014/main" id="{98302A11-15E0-463C-B58A-BEA981F66A22}"/>
              </a:ext>
            </a:extLst>
          </p:cNvPr>
          <p:cNvSpPr/>
          <p:nvPr/>
        </p:nvSpPr>
        <p:spPr>
          <a:xfrm>
            <a:off x="0" y="1695634"/>
            <a:ext cx="57912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7FDBD8-9E73-40B4-B783-CD6BDB8DF618}"/>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7">
            <a:extLst>
              <a:ext uri="{FF2B5EF4-FFF2-40B4-BE49-F238E27FC236}">
                <a16:creationId xmlns:a16="http://schemas.microsoft.com/office/drawing/2014/main" id="{DA372527-665B-4504-9A07-884FDD8880D0}"/>
              </a:ext>
            </a:extLst>
          </p:cNvPr>
          <p:cNvSpPr/>
          <p:nvPr/>
        </p:nvSpPr>
        <p:spPr>
          <a:xfrm rot="17283508" flipH="1">
            <a:off x="646420" y="1683656"/>
            <a:ext cx="3805542" cy="4724909"/>
          </a:xfrm>
          <a:prstGeom prst="wedgeEllipseCallout">
            <a:avLst>
              <a:gd name="adj1" fmla="val -35653"/>
              <a:gd name="adj2" fmla="val 57166"/>
            </a:avLst>
          </a:prstGeom>
          <a:solidFill>
            <a:srgbClr val="D5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7D7C9D7-C975-4F7E-90C9-4EDBCC281944}"/>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Give advice …</a:t>
            </a:r>
          </a:p>
        </p:txBody>
      </p:sp>
      <p:sp>
        <p:nvSpPr>
          <p:cNvPr id="7" name="TextBox 6">
            <a:extLst>
              <a:ext uri="{FF2B5EF4-FFF2-40B4-BE49-F238E27FC236}">
                <a16:creationId xmlns:a16="http://schemas.microsoft.com/office/drawing/2014/main" id="{978777A3-FED2-476C-A3B5-32869294B7BB}"/>
              </a:ext>
            </a:extLst>
          </p:cNvPr>
          <p:cNvSpPr txBox="1"/>
          <p:nvPr/>
        </p:nvSpPr>
        <p:spPr>
          <a:xfrm>
            <a:off x="390347" y="2644154"/>
            <a:ext cx="4107024" cy="3031599"/>
          </a:xfrm>
          <a:prstGeom prst="rect">
            <a:avLst/>
          </a:prstGeom>
          <a:noFill/>
        </p:spPr>
        <p:txBody>
          <a:bodyPr wrap="square" rtlCol="0">
            <a:spAutoFit/>
          </a:bodyPr>
          <a:lstStyle/>
          <a:p>
            <a:pPr algn="ctr"/>
            <a:r>
              <a:rPr lang="en-US" sz="3600" dirty="0">
                <a:solidFill>
                  <a:srgbClr val="0097BD"/>
                </a:solidFill>
                <a:latin typeface="Times New Roman" panose="02020603050405020304" pitchFamily="18" charset="0"/>
                <a:cs typeface="Times New Roman" panose="02020603050405020304" pitchFamily="18" charset="0"/>
              </a:rPr>
              <a:t>Just launched Twitter! </a:t>
            </a:r>
          </a:p>
          <a:p>
            <a:pPr algn="ctr"/>
            <a:endParaRPr lang="en-US" sz="1100" dirty="0">
              <a:solidFill>
                <a:srgbClr val="0097BD"/>
              </a:solidFill>
              <a:latin typeface="Times New Roman" panose="02020603050405020304" pitchFamily="18" charset="0"/>
              <a:cs typeface="Times New Roman" panose="02020603050405020304" pitchFamily="18" charset="0"/>
            </a:endParaRPr>
          </a:p>
          <a:p>
            <a:pPr algn="ctr"/>
            <a:r>
              <a:rPr lang="en-US" sz="3600" dirty="0">
                <a:solidFill>
                  <a:srgbClr val="0097BD"/>
                </a:solidFill>
                <a:latin typeface="Times New Roman" panose="02020603050405020304" pitchFamily="18" charset="0"/>
                <a:cs typeface="Times New Roman" panose="02020603050405020304" pitchFamily="18" charset="0"/>
              </a:rPr>
              <a:t>Happy to help those just starting </a:t>
            </a:r>
          </a:p>
          <a:p>
            <a:pPr algn="ctr"/>
            <a:r>
              <a:rPr lang="en-US" sz="3600" dirty="0">
                <a:solidFill>
                  <a:srgbClr val="0097BD"/>
                </a:solidFill>
                <a:latin typeface="Times New Roman" panose="02020603050405020304" pitchFamily="18" charset="0"/>
                <a:cs typeface="Times New Roman" panose="02020603050405020304" pitchFamily="18" charset="0"/>
              </a:rPr>
              <a:t>out …</a:t>
            </a:r>
          </a:p>
        </p:txBody>
      </p:sp>
    </p:spTree>
    <p:extLst>
      <p:ext uri="{BB962C8B-B14F-4D97-AF65-F5344CB8AC3E}">
        <p14:creationId xmlns:p14="http://schemas.microsoft.com/office/powerpoint/2010/main" val="1736168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4D8BE7-4395-4EA3-AA6E-0FEBFD5A2116}"/>
              </a:ext>
            </a:extLst>
          </p:cNvPr>
          <p:cNvSpPr/>
          <p:nvPr/>
        </p:nvSpPr>
        <p:spPr>
          <a:xfrm>
            <a:off x="0" y="1695634"/>
            <a:ext cx="91440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A7154F4-E2F5-4308-8969-10FC3F5CE1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27" t="15017" b="16739"/>
          <a:stretch/>
        </p:blipFill>
        <p:spPr>
          <a:xfrm>
            <a:off x="1676400" y="4461821"/>
            <a:ext cx="3081980" cy="2396179"/>
          </a:xfrm>
          <a:prstGeom prst="rect">
            <a:avLst/>
          </a:prstGeom>
        </p:spPr>
      </p:pic>
      <p:sp>
        <p:nvSpPr>
          <p:cNvPr id="3" name="Rectangle 2">
            <a:extLst>
              <a:ext uri="{FF2B5EF4-FFF2-40B4-BE49-F238E27FC236}">
                <a16:creationId xmlns:a16="http://schemas.microsoft.com/office/drawing/2014/main" id="{D90DA06E-4D7F-4BC3-88B4-B9DA0BA53B3B}"/>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2BAF973-B767-49DF-982F-2A3F14452FC2}"/>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Share information …</a:t>
            </a:r>
          </a:p>
        </p:txBody>
      </p:sp>
      <p:sp>
        <p:nvSpPr>
          <p:cNvPr id="16" name="Oval Callout 7">
            <a:extLst>
              <a:ext uri="{FF2B5EF4-FFF2-40B4-BE49-F238E27FC236}">
                <a16:creationId xmlns:a16="http://schemas.microsoft.com/office/drawing/2014/main" id="{7E0758BD-A59B-45E1-9F2B-EBCC24CCE2D0}"/>
              </a:ext>
            </a:extLst>
          </p:cNvPr>
          <p:cNvSpPr/>
          <p:nvPr/>
        </p:nvSpPr>
        <p:spPr>
          <a:xfrm rot="17637737" flipV="1">
            <a:off x="4795109" y="2240226"/>
            <a:ext cx="4117499" cy="4554939"/>
          </a:xfrm>
          <a:prstGeom prst="wedgeEllipseCallout">
            <a:avLst/>
          </a:prstGeom>
          <a:solidFill>
            <a:srgbClr val="F2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7">
            <a:extLst>
              <a:ext uri="{FF2B5EF4-FFF2-40B4-BE49-F238E27FC236}">
                <a16:creationId xmlns:a16="http://schemas.microsoft.com/office/drawing/2014/main" id="{4E0CA5AC-CFBD-42D3-A36C-A0304A154D75}"/>
              </a:ext>
            </a:extLst>
          </p:cNvPr>
          <p:cNvSpPr/>
          <p:nvPr/>
        </p:nvSpPr>
        <p:spPr>
          <a:xfrm rot="21270123" flipH="1">
            <a:off x="87099" y="1791093"/>
            <a:ext cx="4033936" cy="2704707"/>
          </a:xfrm>
          <a:prstGeom prst="wedgeEllipseCallout">
            <a:avLst/>
          </a:prstGeom>
          <a:solidFill>
            <a:srgbClr val="F2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4C26880-63CA-4B9B-8A7C-93AC17B40B33}"/>
              </a:ext>
            </a:extLst>
          </p:cNvPr>
          <p:cNvSpPr txBox="1"/>
          <p:nvPr/>
        </p:nvSpPr>
        <p:spPr>
          <a:xfrm flipH="1">
            <a:off x="5082184" y="2885063"/>
            <a:ext cx="3474218" cy="3108543"/>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We switched to General Assembly! </a:t>
            </a:r>
          </a:p>
          <a:p>
            <a:pPr algn="ctr"/>
            <a:endParaRPr lang="en-US" sz="1600" dirty="0">
              <a:solidFill>
                <a:schemeClr val="bg1"/>
              </a:solidFill>
              <a:latin typeface="Times New Roman" panose="02020603050405020304" pitchFamily="18" charset="0"/>
              <a:cs typeface="Times New Roman" panose="02020603050405020304" pitchFamily="18" charset="0"/>
            </a:endParaRPr>
          </a:p>
          <a:p>
            <a:pPr algn="ctr"/>
            <a:r>
              <a:rPr lang="en-US" sz="3600" dirty="0">
                <a:solidFill>
                  <a:schemeClr val="bg1"/>
                </a:solidFill>
                <a:latin typeface="Times New Roman" panose="02020603050405020304" pitchFamily="18" charset="0"/>
                <a:cs typeface="Times New Roman" panose="02020603050405020304" pitchFamily="18" charset="0"/>
              </a:rPr>
              <a:t>Here’s how we did it …</a:t>
            </a:r>
          </a:p>
        </p:txBody>
      </p:sp>
      <p:sp>
        <p:nvSpPr>
          <p:cNvPr id="6" name="TextBox 5">
            <a:extLst>
              <a:ext uri="{FF2B5EF4-FFF2-40B4-BE49-F238E27FC236}">
                <a16:creationId xmlns:a16="http://schemas.microsoft.com/office/drawing/2014/main" id="{809B5838-D6DC-43CF-8C52-92F9DA618E59}"/>
              </a:ext>
            </a:extLst>
          </p:cNvPr>
          <p:cNvSpPr txBox="1"/>
          <p:nvPr/>
        </p:nvSpPr>
        <p:spPr>
          <a:xfrm rot="21363688">
            <a:off x="233265" y="2203261"/>
            <a:ext cx="3809999" cy="1754326"/>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HOD? General Assembly?</a:t>
            </a:r>
          </a:p>
          <a:p>
            <a:pPr algn="ctr"/>
            <a:r>
              <a:rPr lang="en-US" sz="3600" dirty="0">
                <a:solidFill>
                  <a:schemeClr val="bg1"/>
                </a:solidFill>
                <a:latin typeface="Times New Roman" panose="02020603050405020304" pitchFamily="18" charset="0"/>
                <a:cs typeface="Times New Roman" panose="02020603050405020304" pitchFamily="18" charset="0"/>
              </a:rPr>
              <a:t>What’s the diff?</a:t>
            </a:r>
          </a:p>
        </p:txBody>
      </p:sp>
    </p:spTree>
    <p:extLst>
      <p:ext uri="{BB962C8B-B14F-4D97-AF65-F5344CB8AC3E}">
        <p14:creationId xmlns:p14="http://schemas.microsoft.com/office/powerpoint/2010/main" val="1888766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6AAA05-124E-402D-9CC4-BE7CA1109E2C}"/>
              </a:ext>
            </a:extLst>
          </p:cNvPr>
          <p:cNvSpPr/>
          <p:nvPr/>
        </p:nvSpPr>
        <p:spPr>
          <a:xfrm>
            <a:off x="-1" y="1695634"/>
            <a:ext cx="4754369"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3A7316-3E68-4651-B159-406590B91FFE}"/>
              </a:ext>
            </a:extLst>
          </p:cNvPr>
          <p:cNvSpPr/>
          <p:nvPr/>
        </p:nvSpPr>
        <p:spPr>
          <a:xfrm>
            <a:off x="4659702" y="1686993"/>
            <a:ext cx="44958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494170-B0D9-4359-BF19-A93A4A16E20A}"/>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0CB882-2D20-4BDB-A3B2-1ED3108DC009}"/>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Even share documents …</a:t>
            </a:r>
          </a:p>
        </p:txBody>
      </p:sp>
      <p:sp>
        <p:nvSpPr>
          <p:cNvPr id="12" name="Oval Callout 9">
            <a:extLst>
              <a:ext uri="{FF2B5EF4-FFF2-40B4-BE49-F238E27FC236}">
                <a16:creationId xmlns:a16="http://schemas.microsoft.com/office/drawing/2014/main" id="{79EEBAF4-9C22-41DF-B6C6-66487D1A1B76}"/>
              </a:ext>
            </a:extLst>
          </p:cNvPr>
          <p:cNvSpPr/>
          <p:nvPr/>
        </p:nvSpPr>
        <p:spPr>
          <a:xfrm rot="2332184" flipH="1" flipV="1">
            <a:off x="80747" y="2573451"/>
            <a:ext cx="4258104" cy="4188256"/>
          </a:xfrm>
          <a:prstGeom prst="wedgeEllipseCallout">
            <a:avLst>
              <a:gd name="adj1" fmla="val -20287"/>
              <a:gd name="adj2" fmla="val 63346"/>
            </a:avLst>
          </a:prstGeom>
          <a:solidFill>
            <a:srgbClr val="D5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0FD1C39-DF33-4B0F-A799-05871330E935}"/>
              </a:ext>
            </a:extLst>
          </p:cNvPr>
          <p:cNvSpPr txBox="1"/>
          <p:nvPr/>
        </p:nvSpPr>
        <p:spPr>
          <a:xfrm>
            <a:off x="60349" y="2814688"/>
            <a:ext cx="4353814" cy="3693319"/>
          </a:xfrm>
          <a:prstGeom prst="rect">
            <a:avLst/>
          </a:prstGeom>
          <a:noFill/>
        </p:spPr>
        <p:txBody>
          <a:bodyPr wrap="square" rtlCol="0">
            <a:spAutoFit/>
          </a:bodyPr>
          <a:lstStyle/>
          <a:p>
            <a:pPr algn="ctr"/>
            <a:r>
              <a:rPr lang="en-US" sz="3600" dirty="0">
                <a:solidFill>
                  <a:srgbClr val="7030A0"/>
                </a:solidFill>
                <a:latin typeface="Times New Roman" panose="02020603050405020304" pitchFamily="18" charset="0"/>
                <a:cs typeface="Times New Roman" panose="02020603050405020304" pitchFamily="18" charset="0"/>
              </a:rPr>
              <a:t>New to </a:t>
            </a:r>
          </a:p>
          <a:p>
            <a:pPr algn="ctr"/>
            <a:r>
              <a:rPr lang="en-US" sz="3600" dirty="0">
                <a:solidFill>
                  <a:srgbClr val="7030A0"/>
                </a:solidFill>
                <a:latin typeface="Times New Roman" panose="02020603050405020304" pitchFamily="18" charset="0"/>
                <a:cs typeface="Times New Roman" panose="02020603050405020304" pitchFamily="18" charset="0"/>
              </a:rPr>
              <a:t>membership </a:t>
            </a:r>
          </a:p>
          <a:p>
            <a:pPr algn="ctr"/>
            <a:r>
              <a:rPr lang="en-US" sz="3600" dirty="0">
                <a:solidFill>
                  <a:srgbClr val="7030A0"/>
                </a:solidFill>
                <a:latin typeface="Times New Roman" panose="02020603050405020304" pitchFamily="18" charset="0"/>
                <a:cs typeface="Times New Roman" panose="02020603050405020304" pitchFamily="18" charset="0"/>
              </a:rPr>
              <a:t>marketing!</a:t>
            </a:r>
          </a:p>
          <a:p>
            <a:pPr algn="ctr"/>
            <a:r>
              <a:rPr lang="en-US" dirty="0">
                <a:solidFill>
                  <a:srgbClr val="7030A0"/>
                </a:solidFill>
                <a:latin typeface="Times New Roman" panose="02020603050405020304" pitchFamily="18" charset="0"/>
                <a:cs typeface="Times New Roman" panose="02020603050405020304" pitchFamily="18" charset="0"/>
              </a:rPr>
              <a:t> </a:t>
            </a:r>
          </a:p>
          <a:p>
            <a:pPr algn="ctr"/>
            <a:r>
              <a:rPr lang="en-US" sz="3600" dirty="0">
                <a:solidFill>
                  <a:srgbClr val="7030A0"/>
                </a:solidFill>
                <a:latin typeface="Times New Roman" panose="02020603050405020304" pitchFamily="18" charset="0"/>
                <a:cs typeface="Times New Roman" panose="02020603050405020304" pitchFamily="18" charset="0"/>
              </a:rPr>
              <a:t>Any sample </a:t>
            </a:r>
          </a:p>
          <a:p>
            <a:pPr algn="ctr"/>
            <a:r>
              <a:rPr lang="en-US" sz="3600" dirty="0">
                <a:solidFill>
                  <a:srgbClr val="7030A0"/>
                </a:solidFill>
                <a:latin typeface="Times New Roman" panose="02020603050405020304" pitchFamily="18" charset="0"/>
                <a:cs typeface="Times New Roman" panose="02020603050405020304" pitchFamily="18" charset="0"/>
              </a:rPr>
              <a:t>materials you </a:t>
            </a:r>
          </a:p>
          <a:p>
            <a:pPr algn="ctr"/>
            <a:r>
              <a:rPr lang="en-US" sz="3600" dirty="0">
                <a:solidFill>
                  <a:srgbClr val="7030A0"/>
                </a:solidFill>
                <a:latin typeface="Times New Roman" panose="02020603050405020304" pitchFamily="18" charset="0"/>
                <a:cs typeface="Times New Roman" panose="02020603050405020304" pitchFamily="18" charset="0"/>
              </a:rPr>
              <a:t>can share?</a:t>
            </a:r>
          </a:p>
        </p:txBody>
      </p:sp>
      <p:sp>
        <p:nvSpPr>
          <p:cNvPr id="13" name="Oval Callout 9">
            <a:extLst>
              <a:ext uri="{FF2B5EF4-FFF2-40B4-BE49-F238E27FC236}">
                <a16:creationId xmlns:a16="http://schemas.microsoft.com/office/drawing/2014/main" id="{AC23DBC9-3697-42E2-83FA-BC697E2123A4}"/>
              </a:ext>
            </a:extLst>
          </p:cNvPr>
          <p:cNvSpPr/>
          <p:nvPr/>
        </p:nvSpPr>
        <p:spPr>
          <a:xfrm rot="16200000" flipV="1">
            <a:off x="5067356" y="1178797"/>
            <a:ext cx="3962400" cy="4213891"/>
          </a:xfrm>
          <a:prstGeom prst="wedgeEllipseCallout">
            <a:avLst>
              <a:gd name="adj1" fmla="val -20287"/>
              <a:gd name="adj2" fmla="val 63346"/>
            </a:avLst>
          </a:prstGeom>
          <a:solidFill>
            <a:srgbClr val="F26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425B081-8B45-4778-87BF-9DE3DAB982C7}"/>
              </a:ext>
            </a:extLst>
          </p:cNvPr>
          <p:cNvSpPr txBox="1"/>
          <p:nvPr/>
        </p:nvSpPr>
        <p:spPr>
          <a:xfrm flipH="1">
            <a:off x="5283753" y="1487920"/>
            <a:ext cx="3614383" cy="3577903"/>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Creating an Employer of the Year Award! </a:t>
            </a:r>
          </a:p>
          <a:p>
            <a:pPr algn="ctr"/>
            <a:endParaRPr lang="en-US" sz="1050" dirty="0">
              <a:solidFill>
                <a:schemeClr val="bg1"/>
              </a:solidFill>
              <a:latin typeface="Times New Roman" panose="02020603050405020304" pitchFamily="18" charset="0"/>
              <a:cs typeface="Times New Roman" panose="02020603050405020304" pitchFamily="18" charset="0"/>
            </a:endParaRPr>
          </a:p>
          <a:p>
            <a:pPr algn="ctr"/>
            <a:r>
              <a:rPr lang="en-US" sz="3600" dirty="0">
                <a:solidFill>
                  <a:schemeClr val="bg1"/>
                </a:solidFill>
                <a:latin typeface="Times New Roman" panose="02020603050405020304" pitchFamily="18" charset="0"/>
                <a:cs typeface="Times New Roman" panose="02020603050405020304" pitchFamily="18" charset="0"/>
              </a:rPr>
              <a:t>Need judging criteria samples stat.</a:t>
            </a:r>
          </a:p>
        </p:txBody>
      </p:sp>
    </p:spTree>
    <p:extLst>
      <p:ext uri="{BB962C8B-B14F-4D97-AF65-F5344CB8AC3E}">
        <p14:creationId xmlns:p14="http://schemas.microsoft.com/office/powerpoint/2010/main" val="3799016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F9DAE-96CB-450B-8A38-EC4FC380E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5634"/>
            <a:ext cx="9144000" cy="5251158"/>
          </a:xfrm>
          <a:prstGeom prst="rect">
            <a:avLst/>
          </a:prstGeom>
        </p:spPr>
      </p:pic>
      <p:sp>
        <p:nvSpPr>
          <p:cNvPr id="6" name="Rectangle 5">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Offer encouragement …</a:t>
            </a:r>
          </a:p>
        </p:txBody>
      </p:sp>
      <p:sp>
        <p:nvSpPr>
          <p:cNvPr id="9" name="Oval Callout 8"/>
          <p:cNvSpPr/>
          <p:nvPr/>
        </p:nvSpPr>
        <p:spPr>
          <a:xfrm flipH="1">
            <a:off x="1905000" y="1766210"/>
            <a:ext cx="5638800" cy="2958190"/>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0" y="2316587"/>
            <a:ext cx="4572000" cy="1938992"/>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Was just looking at your state website—it’s terrific!</a:t>
            </a:r>
          </a:p>
        </p:txBody>
      </p:sp>
    </p:spTree>
    <p:extLst>
      <p:ext uri="{BB962C8B-B14F-4D97-AF65-F5344CB8AC3E}">
        <p14:creationId xmlns:p14="http://schemas.microsoft.com/office/powerpoint/2010/main" val="736843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3AC7F-862A-4E78-A9EB-B4E8D55C4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5634"/>
            <a:ext cx="9144000" cy="5251158"/>
          </a:xfrm>
          <a:prstGeom prst="rect">
            <a:avLst/>
          </a:prstGeom>
        </p:spPr>
      </p:pic>
      <p:sp>
        <p:nvSpPr>
          <p:cNvPr id="3" name="Rectangle 2">
            <a:extLst>
              <a:ext uri="{FF2B5EF4-FFF2-40B4-BE49-F238E27FC236}">
                <a16:creationId xmlns:a16="http://schemas.microsoft.com/office/drawing/2014/main" id="{5791423F-A48E-40DF-B62C-A000D8564C03}"/>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0D8207-EC07-4ECA-A83C-082176102F74}"/>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Give recognition …</a:t>
            </a:r>
          </a:p>
        </p:txBody>
      </p:sp>
      <p:sp>
        <p:nvSpPr>
          <p:cNvPr id="5" name="Oval Callout 8">
            <a:extLst>
              <a:ext uri="{FF2B5EF4-FFF2-40B4-BE49-F238E27FC236}">
                <a16:creationId xmlns:a16="http://schemas.microsoft.com/office/drawing/2014/main" id="{8CB24497-06DF-4DE0-BEAF-FE13229AA3C0}"/>
              </a:ext>
            </a:extLst>
          </p:cNvPr>
          <p:cNvSpPr/>
          <p:nvPr/>
        </p:nvSpPr>
        <p:spPr>
          <a:xfrm flipH="1">
            <a:off x="1905000" y="1766210"/>
            <a:ext cx="5638800" cy="2958190"/>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15E77A-F134-452C-B388-9AB1434C8B3F}"/>
              </a:ext>
            </a:extLst>
          </p:cNvPr>
          <p:cNvSpPr txBox="1"/>
          <p:nvPr/>
        </p:nvSpPr>
        <p:spPr>
          <a:xfrm>
            <a:off x="2286000" y="2239221"/>
            <a:ext cx="4572000" cy="1938992"/>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Kudos to our </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website manager: Stellar work!</a:t>
            </a:r>
          </a:p>
        </p:txBody>
      </p:sp>
    </p:spTree>
    <p:extLst>
      <p:ext uri="{BB962C8B-B14F-4D97-AF65-F5344CB8AC3E}">
        <p14:creationId xmlns:p14="http://schemas.microsoft.com/office/powerpoint/2010/main" val="508035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C0818D-5101-442D-9601-8EB03EA22EAA}"/>
              </a:ext>
            </a:extLst>
          </p:cNvPr>
          <p:cNvSpPr/>
          <p:nvPr/>
        </p:nvSpPr>
        <p:spPr>
          <a:xfrm>
            <a:off x="0" y="1695634"/>
            <a:ext cx="914243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88C012A-9354-41DC-AADB-D02D4A9D5603}"/>
              </a:ext>
            </a:extLst>
          </p:cNvPr>
          <p:cNvPicPr>
            <a:picLocks noChangeAspect="1"/>
          </p:cNvPicPr>
          <p:nvPr/>
        </p:nvPicPr>
        <p:blipFill rotWithShape="1">
          <a:blip r:embed="rId3">
            <a:extLst>
              <a:ext uri="{28A0092B-C50C-407E-A947-70E740481C1C}">
                <a14:useLocalDpi xmlns:a14="http://schemas.microsoft.com/office/drawing/2010/main" val="0"/>
              </a:ext>
            </a:extLst>
          </a:blip>
          <a:srcRect l="71230" r="4752" b="49294"/>
          <a:stretch/>
        </p:blipFill>
        <p:spPr>
          <a:xfrm>
            <a:off x="5486399" y="1583453"/>
            <a:ext cx="3118339" cy="5267236"/>
          </a:xfrm>
          <a:prstGeom prst="rect">
            <a:avLst/>
          </a:prstGeom>
        </p:spPr>
      </p:pic>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Share achievements …</a:t>
            </a:r>
          </a:p>
        </p:txBody>
      </p:sp>
      <p:sp>
        <p:nvSpPr>
          <p:cNvPr id="6" name="Oval Callout 5"/>
          <p:cNvSpPr/>
          <p:nvPr/>
        </p:nvSpPr>
        <p:spPr>
          <a:xfrm rot="2311738" flipH="1" flipV="1">
            <a:off x="595575" y="1816413"/>
            <a:ext cx="4256891" cy="4499660"/>
          </a:xfrm>
          <a:prstGeom prst="wedgeEllipseCallout">
            <a:avLst>
              <a:gd name="adj1" fmla="val -52185"/>
              <a:gd name="adj2" fmla="val 49741"/>
            </a:avLst>
          </a:prstGeom>
          <a:solidFill>
            <a:srgbClr val="EA7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6800" y="2514600"/>
            <a:ext cx="3352799" cy="353943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Just presented at a local CAAHEP program.</a:t>
            </a:r>
          </a:p>
          <a:p>
            <a:pPr algn="ctr"/>
            <a:endParaRPr lang="en-US" sz="3200" dirty="0">
              <a:solidFill>
                <a:schemeClr val="bg1"/>
              </a:solidFill>
              <a:latin typeface="Times New Roman" panose="02020603050405020304" pitchFamily="18" charset="0"/>
              <a:cs typeface="Times New Roman" panose="02020603050405020304" pitchFamily="18" charset="0"/>
            </a:endParaRPr>
          </a:p>
          <a:p>
            <a:pPr algn="ctr"/>
            <a:r>
              <a:rPr lang="en-US" sz="3200" dirty="0">
                <a:solidFill>
                  <a:schemeClr val="bg1"/>
                </a:solidFill>
                <a:latin typeface="Times New Roman" panose="02020603050405020304" pitchFamily="18" charset="0"/>
                <a:cs typeface="Times New Roman" panose="02020603050405020304" pitchFamily="18" charset="0"/>
              </a:rPr>
              <a:t>Enrolled 12 new student members!</a:t>
            </a: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446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46F8E7D-ABAD-46D9-AD42-57F29AD63DDD}"/>
              </a:ext>
            </a:extLst>
          </p:cNvPr>
          <p:cNvSpPr/>
          <p:nvPr/>
        </p:nvSpPr>
        <p:spPr>
          <a:xfrm>
            <a:off x="0" y="1695634"/>
            <a:ext cx="914243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F6AF43-6C2F-4400-B832-F7DCD124C8C6}"/>
              </a:ext>
            </a:extLst>
          </p:cNvPr>
          <p:cNvPicPr>
            <a:picLocks noChangeAspect="1"/>
          </p:cNvPicPr>
          <p:nvPr/>
        </p:nvPicPr>
        <p:blipFill rotWithShape="1">
          <a:blip r:embed="rId3">
            <a:extLst>
              <a:ext uri="{28A0092B-C50C-407E-A947-70E740481C1C}">
                <a14:useLocalDpi xmlns:a14="http://schemas.microsoft.com/office/drawing/2010/main" val="0"/>
              </a:ext>
            </a:extLst>
          </a:blip>
          <a:srcRect l="46325" r="32394" b="49294"/>
          <a:stretch/>
        </p:blipFill>
        <p:spPr>
          <a:xfrm>
            <a:off x="5895440" y="1695634"/>
            <a:ext cx="2723706" cy="5192335"/>
          </a:xfrm>
          <a:prstGeom prst="rect">
            <a:avLst/>
          </a:prstGeom>
        </p:spPr>
      </p:pic>
      <p:sp>
        <p:nvSpPr>
          <p:cNvPr id="10" name="Rectangle 9">
            <a:extLst>
              <a:ext uri="{FF2B5EF4-FFF2-40B4-BE49-F238E27FC236}">
                <a16:creationId xmlns:a16="http://schemas.microsoft.com/office/drawing/2014/main" id="{C214C65B-4CDE-4B31-8FD2-1744CEA0DD41}"/>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BCD38E-E283-4915-9AC3-EA5C6448046F}"/>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And triumphs …</a:t>
            </a:r>
          </a:p>
        </p:txBody>
      </p:sp>
      <p:sp>
        <p:nvSpPr>
          <p:cNvPr id="2" name="Oval Callout 9">
            <a:extLst>
              <a:ext uri="{FF2B5EF4-FFF2-40B4-BE49-F238E27FC236}">
                <a16:creationId xmlns:a16="http://schemas.microsoft.com/office/drawing/2014/main" id="{1AB6DB13-FF72-460F-A77D-EDDF02F1DEE3}"/>
              </a:ext>
            </a:extLst>
          </p:cNvPr>
          <p:cNvSpPr/>
          <p:nvPr/>
        </p:nvSpPr>
        <p:spPr>
          <a:xfrm rot="16200000" flipH="1">
            <a:off x="2393196" y="1593993"/>
            <a:ext cx="1317706" cy="5054389"/>
          </a:xfrm>
          <a:prstGeom prst="wedgeEllipseCallout">
            <a:avLst/>
          </a:prstGeom>
          <a:solidFill>
            <a:srgbClr val="D7D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0B0EAC-AA7B-47E5-967E-1F57338971B2}"/>
              </a:ext>
            </a:extLst>
          </p:cNvPr>
          <p:cNvSpPr txBox="1"/>
          <p:nvPr/>
        </p:nvSpPr>
        <p:spPr>
          <a:xfrm>
            <a:off x="754144" y="3705374"/>
            <a:ext cx="4912006" cy="646331"/>
          </a:xfrm>
          <a:prstGeom prst="rect">
            <a:avLst/>
          </a:prstGeom>
          <a:noFill/>
        </p:spPr>
        <p:txBody>
          <a:bodyPr wrap="square" rtlCol="0">
            <a:spAutoFit/>
          </a:bodyPr>
          <a:lstStyle/>
          <a:p>
            <a:pPr algn="ctr"/>
            <a:r>
              <a:rPr lang="en-US" sz="3600" dirty="0">
                <a:solidFill>
                  <a:srgbClr val="503007"/>
                </a:solidFill>
                <a:latin typeface="Times New Roman" panose="02020603050405020304" pitchFamily="18" charset="0"/>
                <a:cs typeface="Times New Roman" panose="02020603050405020304" pitchFamily="18" charset="0"/>
              </a:rPr>
              <a:t>We rocked </a:t>
            </a:r>
            <a:r>
              <a:rPr lang="en-US" sz="3600" dirty="0" err="1">
                <a:solidFill>
                  <a:srgbClr val="503007"/>
                </a:solidFill>
                <a:latin typeface="Times New Roman" panose="02020603050405020304" pitchFamily="18" charset="0"/>
                <a:cs typeface="Times New Roman" panose="02020603050405020304" pitchFamily="18" charset="0"/>
              </a:rPr>
              <a:t>MARWeek</a:t>
            </a:r>
            <a:r>
              <a:rPr lang="en-US" sz="3600" dirty="0">
                <a:solidFill>
                  <a:srgbClr val="503007"/>
                </a:solidFill>
                <a:latin typeface="Times New Roman" panose="02020603050405020304" pitchFamily="18" charset="0"/>
                <a:cs typeface="Times New Roman" panose="02020603050405020304" pitchFamily="18" charset="0"/>
              </a:rPr>
              <a:t>!</a:t>
            </a:r>
          </a:p>
        </p:txBody>
      </p:sp>
      <p:sp>
        <p:nvSpPr>
          <p:cNvPr id="16" name="Oval Callout 9">
            <a:extLst>
              <a:ext uri="{FF2B5EF4-FFF2-40B4-BE49-F238E27FC236}">
                <a16:creationId xmlns:a16="http://schemas.microsoft.com/office/drawing/2014/main" id="{6BBDD6E7-ADBD-4833-B38B-A87D3B66C537}"/>
              </a:ext>
            </a:extLst>
          </p:cNvPr>
          <p:cNvSpPr/>
          <p:nvPr/>
        </p:nvSpPr>
        <p:spPr>
          <a:xfrm rot="6040165" flipH="1" flipV="1">
            <a:off x="797162" y="546687"/>
            <a:ext cx="2235972" cy="3476424"/>
          </a:xfrm>
          <a:prstGeom prst="wedgeEllipseCallout">
            <a:avLst>
              <a:gd name="adj1" fmla="val -7119"/>
              <a:gd name="adj2" fmla="val 917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Callout 9">
            <a:extLst>
              <a:ext uri="{FF2B5EF4-FFF2-40B4-BE49-F238E27FC236}">
                <a16:creationId xmlns:a16="http://schemas.microsoft.com/office/drawing/2014/main" id="{8235DFE3-F928-4251-898A-B9026A3E8375}"/>
              </a:ext>
            </a:extLst>
          </p:cNvPr>
          <p:cNvSpPr/>
          <p:nvPr/>
        </p:nvSpPr>
        <p:spPr>
          <a:xfrm rot="15786527" flipH="1">
            <a:off x="593899" y="4021743"/>
            <a:ext cx="2168143" cy="3253431"/>
          </a:xfrm>
          <a:prstGeom prst="wedgeEllipseCallout">
            <a:avLst>
              <a:gd name="adj1" fmla="val -18093"/>
              <a:gd name="adj2" fmla="val 9934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F374E8-40D9-4415-A55E-313F8CB4EEBE}"/>
              </a:ext>
            </a:extLst>
          </p:cNvPr>
          <p:cNvSpPr txBox="1"/>
          <p:nvPr/>
        </p:nvSpPr>
        <p:spPr>
          <a:xfrm>
            <a:off x="294505" y="1737470"/>
            <a:ext cx="3352799" cy="1200329"/>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Just launched Instagram!</a:t>
            </a:r>
          </a:p>
        </p:txBody>
      </p:sp>
      <p:sp>
        <p:nvSpPr>
          <p:cNvPr id="14" name="TextBox 13">
            <a:extLst>
              <a:ext uri="{FF2B5EF4-FFF2-40B4-BE49-F238E27FC236}">
                <a16:creationId xmlns:a16="http://schemas.microsoft.com/office/drawing/2014/main" id="{F04FE2D4-DE74-4600-877B-4A806F6D2C42}"/>
              </a:ext>
            </a:extLst>
          </p:cNvPr>
          <p:cNvSpPr txBox="1"/>
          <p:nvPr/>
        </p:nvSpPr>
        <p:spPr>
          <a:xfrm>
            <a:off x="-7918" y="5127568"/>
            <a:ext cx="3352799" cy="1138773"/>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Sent out first</a:t>
            </a:r>
            <a:br>
              <a:rPr lang="en-US" sz="32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e-newsletter</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5076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DFE3E2-6BF8-4A5E-A99A-1A4873D71E42}"/>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0CA618-BB04-473A-853C-DB669E8D3797}"/>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Get reminders from national staff …</a:t>
            </a:r>
          </a:p>
        </p:txBody>
      </p:sp>
      <p:sp>
        <p:nvSpPr>
          <p:cNvPr id="5" name="Rectangle 4">
            <a:extLst>
              <a:ext uri="{FF2B5EF4-FFF2-40B4-BE49-F238E27FC236}">
                <a16:creationId xmlns:a16="http://schemas.microsoft.com/office/drawing/2014/main" id="{CB2022FF-0CDC-4EA5-999A-2729BB8B5573}"/>
              </a:ext>
            </a:extLst>
          </p:cNvPr>
          <p:cNvSpPr/>
          <p:nvPr/>
        </p:nvSpPr>
        <p:spPr>
          <a:xfrm>
            <a:off x="0" y="1695634"/>
            <a:ext cx="91440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a:extLst>
              <a:ext uri="{FF2B5EF4-FFF2-40B4-BE49-F238E27FC236}">
                <a16:creationId xmlns:a16="http://schemas.microsoft.com/office/drawing/2014/main" id="{4BF55510-781C-4570-A15D-2D284EAE836B}"/>
              </a:ext>
            </a:extLst>
          </p:cNvPr>
          <p:cNvSpPr/>
          <p:nvPr/>
        </p:nvSpPr>
        <p:spPr>
          <a:xfrm flipH="1">
            <a:off x="573830" y="1371600"/>
            <a:ext cx="4978557" cy="1496686"/>
          </a:xfrm>
          <a:prstGeom prst="wedgeEllipseCallout">
            <a:avLst>
              <a:gd name="adj1" fmla="val -48875"/>
              <a:gd name="adj2" fmla="val 633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F70DAE-316B-4CB6-B067-FE67241AD018}"/>
              </a:ext>
            </a:extLst>
          </p:cNvPr>
          <p:cNvSpPr txBox="1"/>
          <p:nvPr/>
        </p:nvSpPr>
        <p:spPr>
          <a:xfrm>
            <a:off x="573830" y="1791068"/>
            <a:ext cx="5091679"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Submissions are due for …</a:t>
            </a:r>
          </a:p>
          <a:p>
            <a:pPr algn="ctr"/>
            <a:endParaRPr lang="en-US" sz="3200" dirty="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BF864BDD-2796-415C-9199-233677D065FE}"/>
              </a:ext>
            </a:extLst>
          </p:cNvPr>
          <p:cNvSpPr/>
          <p:nvPr/>
        </p:nvSpPr>
        <p:spPr>
          <a:xfrm>
            <a:off x="153099" y="4705791"/>
            <a:ext cx="3289955" cy="15132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C368E9-D100-4299-9E28-F6DBC69AA251}"/>
              </a:ext>
            </a:extLst>
          </p:cNvPr>
          <p:cNvSpPr/>
          <p:nvPr/>
        </p:nvSpPr>
        <p:spPr>
          <a:xfrm>
            <a:off x="4202769" y="3681175"/>
            <a:ext cx="3289955" cy="1394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F72AD15-C13D-4CA4-99F7-D44FF217D811}"/>
              </a:ext>
            </a:extLst>
          </p:cNvPr>
          <p:cNvSpPr/>
          <p:nvPr/>
        </p:nvSpPr>
        <p:spPr>
          <a:xfrm>
            <a:off x="5814942" y="1980205"/>
            <a:ext cx="3289955" cy="15696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BB7549E-92C5-4D7C-80CF-411E137E200B}"/>
              </a:ext>
            </a:extLst>
          </p:cNvPr>
          <p:cNvSpPr/>
          <p:nvPr/>
        </p:nvSpPr>
        <p:spPr>
          <a:xfrm>
            <a:off x="233265" y="2995066"/>
            <a:ext cx="3864686" cy="1568855"/>
          </a:xfrm>
          <a:prstGeom prst="ellipse">
            <a:avLst/>
          </a:prstGeom>
          <a:solidFill>
            <a:srgbClr val="3C6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4B6159-6170-4BF3-B6CD-BFA2BEAD6A46}"/>
              </a:ext>
            </a:extLst>
          </p:cNvPr>
          <p:cNvSpPr txBox="1"/>
          <p:nvPr/>
        </p:nvSpPr>
        <p:spPr>
          <a:xfrm>
            <a:off x="4391494" y="4007035"/>
            <a:ext cx="2912507"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Excel Awards</a:t>
            </a:r>
          </a:p>
          <a:p>
            <a:pPr algn="ct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C4AD6F8-0036-477F-9B39-D40323BEC7A7}"/>
              </a:ext>
            </a:extLst>
          </p:cNvPr>
          <p:cNvSpPr txBox="1"/>
          <p:nvPr/>
        </p:nvSpPr>
        <p:spPr>
          <a:xfrm>
            <a:off x="203588" y="3500178"/>
            <a:ext cx="3901674"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Delegates/Alternates</a:t>
            </a:r>
          </a:p>
          <a:p>
            <a:pPr algn="ct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FDA9C96-FC7B-4BB9-A308-23DFBBCAA29F}"/>
              </a:ext>
            </a:extLst>
          </p:cNvPr>
          <p:cNvSpPr txBox="1"/>
          <p:nvPr/>
        </p:nvSpPr>
        <p:spPr>
          <a:xfrm>
            <a:off x="6258001" y="2113341"/>
            <a:ext cx="2682411" cy="156966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Conference </a:t>
            </a:r>
          </a:p>
          <a:p>
            <a:pPr algn="ctr"/>
            <a:r>
              <a:rPr lang="en-US" sz="3200" dirty="0">
                <a:solidFill>
                  <a:schemeClr val="bg1"/>
                </a:solidFill>
                <a:latin typeface="Times New Roman" panose="02020603050405020304" pitchFamily="18" charset="0"/>
                <a:cs typeface="Times New Roman" panose="02020603050405020304" pitchFamily="18" charset="0"/>
              </a:rPr>
              <a:t>program ads</a:t>
            </a:r>
          </a:p>
          <a:p>
            <a:pPr algn="ctr"/>
            <a:endParaRPr lang="en-US"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6F222C1-6168-4968-82D7-850B15A6A1CA}"/>
              </a:ext>
            </a:extLst>
          </p:cNvPr>
          <p:cNvSpPr txBox="1"/>
          <p:nvPr/>
        </p:nvSpPr>
        <p:spPr>
          <a:xfrm>
            <a:off x="198834" y="4841900"/>
            <a:ext cx="3178269" cy="156966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Officer </a:t>
            </a:r>
          </a:p>
          <a:p>
            <a:pPr algn="ctr"/>
            <a:r>
              <a:rPr lang="en-US" sz="3200" dirty="0">
                <a:solidFill>
                  <a:schemeClr val="bg1"/>
                </a:solidFill>
                <a:latin typeface="Times New Roman" panose="02020603050405020304" pitchFamily="18" charset="0"/>
                <a:cs typeface="Times New Roman" panose="02020603050405020304" pitchFamily="18" charset="0"/>
              </a:rPr>
              <a:t>elections</a:t>
            </a:r>
          </a:p>
          <a:p>
            <a:pPr algn="ctr"/>
            <a:endParaRPr lang="en-US" sz="32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D2A180DB-6530-4C05-BEDC-2B83D30103C8}"/>
              </a:ext>
            </a:extLst>
          </p:cNvPr>
          <p:cNvSpPr/>
          <p:nvPr/>
        </p:nvSpPr>
        <p:spPr>
          <a:xfrm>
            <a:off x="3459826" y="5284961"/>
            <a:ext cx="5485340" cy="1283754"/>
          </a:xfrm>
          <a:prstGeom prst="ellipse">
            <a:avLst/>
          </a:prstGeom>
          <a:solidFill>
            <a:srgbClr val="3C6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F37EBC-9D4D-47D2-BFF3-7860082CF399}"/>
              </a:ext>
            </a:extLst>
          </p:cNvPr>
          <p:cNvSpPr txBox="1"/>
          <p:nvPr/>
        </p:nvSpPr>
        <p:spPr>
          <a:xfrm>
            <a:off x="3515668" y="5613711"/>
            <a:ext cx="5485340"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Representatives Bureau request</a:t>
            </a: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0494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2E79F-F6FA-438B-805A-40AE4F87F987}"/>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58F25-B227-4B2A-8E9F-3D4F307619ED}"/>
              </a:ext>
            </a:extLst>
          </p:cNvPr>
          <p:cNvSpPr txBox="1"/>
          <p:nvPr/>
        </p:nvSpPr>
        <p:spPr>
          <a:xfrm>
            <a:off x="233264" y="411167"/>
            <a:ext cx="8529735"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And hear from national leaders …</a:t>
            </a:r>
          </a:p>
        </p:txBody>
      </p:sp>
      <p:sp>
        <p:nvSpPr>
          <p:cNvPr id="4" name="Rectangle 3">
            <a:extLst>
              <a:ext uri="{FF2B5EF4-FFF2-40B4-BE49-F238E27FC236}">
                <a16:creationId xmlns:a16="http://schemas.microsoft.com/office/drawing/2014/main" id="{3A2901BA-1681-4E92-8E55-FFBB2727E777}"/>
              </a:ext>
            </a:extLst>
          </p:cNvPr>
          <p:cNvSpPr/>
          <p:nvPr/>
        </p:nvSpPr>
        <p:spPr>
          <a:xfrm>
            <a:off x="11379" y="1695634"/>
            <a:ext cx="91440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5">
            <a:extLst>
              <a:ext uri="{FF2B5EF4-FFF2-40B4-BE49-F238E27FC236}">
                <a16:creationId xmlns:a16="http://schemas.microsoft.com/office/drawing/2014/main" id="{739C0E50-41A4-4381-82DE-BDE50BE98172}"/>
              </a:ext>
            </a:extLst>
          </p:cNvPr>
          <p:cNvSpPr/>
          <p:nvPr/>
        </p:nvSpPr>
        <p:spPr>
          <a:xfrm rot="1478109">
            <a:off x="5764178" y="1394849"/>
            <a:ext cx="3148069" cy="2758775"/>
          </a:xfrm>
          <a:prstGeom prst="wedgeEllipseCallout">
            <a:avLst>
              <a:gd name="adj1" fmla="val -48875"/>
              <a:gd name="adj2" fmla="val 633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2C3C7C-3C81-4D34-9AC6-3BC9150350CC}"/>
              </a:ext>
            </a:extLst>
          </p:cNvPr>
          <p:cNvSpPr txBox="1"/>
          <p:nvPr/>
        </p:nvSpPr>
        <p:spPr>
          <a:xfrm>
            <a:off x="5908230" y="1807806"/>
            <a:ext cx="2931736" cy="2062103"/>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I’ve enjoyed serving on this team because …</a:t>
            </a: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12" name="Oval Callout 5">
            <a:extLst>
              <a:ext uri="{FF2B5EF4-FFF2-40B4-BE49-F238E27FC236}">
                <a16:creationId xmlns:a16="http://schemas.microsoft.com/office/drawing/2014/main" id="{5B811B97-D778-4564-8185-B10244EDC4BE}"/>
              </a:ext>
            </a:extLst>
          </p:cNvPr>
          <p:cNvSpPr/>
          <p:nvPr/>
        </p:nvSpPr>
        <p:spPr>
          <a:xfrm rot="10455956" flipV="1">
            <a:off x="277125" y="2030786"/>
            <a:ext cx="4789593" cy="2057005"/>
          </a:xfrm>
          <a:prstGeom prst="wedgeEllipseCallout">
            <a:avLst>
              <a:gd name="adj1" fmla="val -48875"/>
              <a:gd name="adj2" fmla="val 633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B7D73A-F5CE-491B-831B-B907585673F4}"/>
              </a:ext>
            </a:extLst>
          </p:cNvPr>
          <p:cNvSpPr txBox="1"/>
          <p:nvPr/>
        </p:nvSpPr>
        <p:spPr>
          <a:xfrm rot="21255956">
            <a:off x="429097" y="2560928"/>
            <a:ext cx="4407516"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Interested in serving on the national level?</a:t>
            </a:r>
          </a:p>
        </p:txBody>
      </p:sp>
      <p:sp>
        <p:nvSpPr>
          <p:cNvPr id="6" name="Oval 5">
            <a:extLst>
              <a:ext uri="{FF2B5EF4-FFF2-40B4-BE49-F238E27FC236}">
                <a16:creationId xmlns:a16="http://schemas.microsoft.com/office/drawing/2014/main" id="{063C2E0F-E85D-474F-B4E0-76C5B40C15B0}"/>
              </a:ext>
            </a:extLst>
          </p:cNvPr>
          <p:cNvSpPr/>
          <p:nvPr/>
        </p:nvSpPr>
        <p:spPr>
          <a:xfrm>
            <a:off x="279098" y="4174630"/>
            <a:ext cx="3142982" cy="15005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99DBD6-EF8B-4D42-B708-C956E01BFD47}"/>
              </a:ext>
            </a:extLst>
          </p:cNvPr>
          <p:cNvSpPr txBox="1"/>
          <p:nvPr/>
        </p:nvSpPr>
        <p:spPr>
          <a:xfrm>
            <a:off x="279098" y="4377536"/>
            <a:ext cx="3014028" cy="156966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Giving back to the profession</a:t>
            </a: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B679A64-F8DE-4F91-84E5-149E5FBFD562}"/>
              </a:ext>
            </a:extLst>
          </p:cNvPr>
          <p:cNvSpPr/>
          <p:nvPr/>
        </p:nvSpPr>
        <p:spPr>
          <a:xfrm>
            <a:off x="4154807" y="4280247"/>
            <a:ext cx="4459403" cy="1285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20831B2-A4C4-4507-80DE-B2FD63ED68DF}"/>
              </a:ext>
            </a:extLst>
          </p:cNvPr>
          <p:cNvSpPr txBox="1"/>
          <p:nvPr/>
        </p:nvSpPr>
        <p:spPr>
          <a:xfrm>
            <a:off x="4154808" y="4584516"/>
            <a:ext cx="4385652"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Building my network</a:t>
            </a: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3CE4A9C4-EE7D-43C5-BEF6-7D775F9AD030}"/>
              </a:ext>
            </a:extLst>
          </p:cNvPr>
          <p:cNvSpPr/>
          <p:nvPr/>
        </p:nvSpPr>
        <p:spPr>
          <a:xfrm>
            <a:off x="93785" y="5710547"/>
            <a:ext cx="4785615" cy="104613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81E83F5-2214-4A53-B312-1CE3438E2C6D}"/>
              </a:ext>
            </a:extLst>
          </p:cNvPr>
          <p:cNvSpPr txBox="1"/>
          <p:nvPr/>
        </p:nvSpPr>
        <p:spPr>
          <a:xfrm>
            <a:off x="268409" y="5913452"/>
            <a:ext cx="4385652"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Professional achievement</a:t>
            </a: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B70F3F4-2ED4-4EBB-BC8F-190EA600FAFA}"/>
              </a:ext>
            </a:extLst>
          </p:cNvPr>
          <p:cNvSpPr/>
          <p:nvPr/>
        </p:nvSpPr>
        <p:spPr>
          <a:xfrm>
            <a:off x="5136430" y="5675183"/>
            <a:ext cx="4018949" cy="113031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C00D3E8-74DB-4078-8E26-7DE0DDD52A83}"/>
              </a:ext>
            </a:extLst>
          </p:cNvPr>
          <p:cNvSpPr txBox="1"/>
          <p:nvPr/>
        </p:nvSpPr>
        <p:spPr>
          <a:xfrm>
            <a:off x="5125053" y="5824468"/>
            <a:ext cx="4018948" cy="1077218"/>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Mentoring others</a:t>
            </a: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3116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66E06C-8DF5-4F88-845A-17328F4CC667}"/>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15B005-6D66-46D7-87C1-5A8F9796BF9F}"/>
              </a:ext>
            </a:extLst>
          </p:cNvPr>
          <p:cNvSpPr txBox="1"/>
          <p:nvPr/>
        </p:nvSpPr>
        <p:spPr>
          <a:xfrm>
            <a:off x="233264" y="411167"/>
            <a:ext cx="8529735"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From partnerships and leadership …</a:t>
            </a:r>
          </a:p>
        </p:txBody>
      </p:sp>
      <p:sp>
        <p:nvSpPr>
          <p:cNvPr id="4" name="Rectangle 3">
            <a:extLst>
              <a:ext uri="{FF2B5EF4-FFF2-40B4-BE49-F238E27FC236}">
                <a16:creationId xmlns:a16="http://schemas.microsoft.com/office/drawing/2014/main" id="{CB171A38-9052-4990-B8C1-01A01836DC46}"/>
              </a:ext>
            </a:extLst>
          </p:cNvPr>
          <p:cNvSpPr/>
          <p:nvPr/>
        </p:nvSpPr>
        <p:spPr>
          <a:xfrm>
            <a:off x="11379" y="1695634"/>
            <a:ext cx="91440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5">
            <a:extLst>
              <a:ext uri="{FF2B5EF4-FFF2-40B4-BE49-F238E27FC236}">
                <a16:creationId xmlns:a16="http://schemas.microsoft.com/office/drawing/2014/main" id="{62C7767D-00BE-4D4C-B86D-EBDEBACE77F5}"/>
              </a:ext>
            </a:extLst>
          </p:cNvPr>
          <p:cNvSpPr/>
          <p:nvPr/>
        </p:nvSpPr>
        <p:spPr>
          <a:xfrm rot="3112463">
            <a:off x="5018898" y="2549588"/>
            <a:ext cx="3861714" cy="4340614"/>
          </a:xfrm>
          <a:prstGeom prst="wedgeEllipseCallout">
            <a:avLst>
              <a:gd name="adj1" fmla="val -48875"/>
              <a:gd name="adj2" fmla="val 6332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8E5BAD-D66D-4726-951C-57327BF015B6}"/>
              </a:ext>
            </a:extLst>
          </p:cNvPr>
          <p:cNvSpPr txBox="1"/>
          <p:nvPr/>
        </p:nvSpPr>
        <p:spPr>
          <a:xfrm>
            <a:off x="4745997" y="3534562"/>
            <a:ext cx="4407516" cy="2962349"/>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See who’s in the </a:t>
            </a:r>
          </a:p>
          <a:p>
            <a:pPr algn="ctr"/>
            <a:r>
              <a:rPr lang="en-US" sz="3200" dirty="0">
                <a:solidFill>
                  <a:schemeClr val="bg1"/>
                </a:solidFill>
                <a:latin typeface="Times New Roman" panose="02020603050405020304" pitchFamily="18" charset="0"/>
                <a:cs typeface="Times New Roman" panose="02020603050405020304" pitchFamily="18" charset="0"/>
              </a:rPr>
              <a:t>Leader Spotlight! </a:t>
            </a:r>
            <a:br>
              <a:rPr lang="en-US" sz="3200" dirty="0">
                <a:solidFill>
                  <a:schemeClr val="bg1"/>
                </a:solidFill>
                <a:latin typeface="Times New Roman" panose="02020603050405020304" pitchFamily="18" charset="0"/>
                <a:cs typeface="Times New Roman" panose="02020603050405020304" pitchFamily="18" charset="0"/>
              </a:rPr>
            </a:br>
            <a:r>
              <a:rPr lang="en-US" sz="3200" i="1" dirty="0">
                <a:solidFill>
                  <a:srgbClr val="4BC1FF"/>
                </a:solidFill>
                <a:latin typeface="Times New Roman" panose="02020603050405020304" pitchFamily="18" charset="0"/>
                <a:cs typeface="Times New Roman" panose="02020603050405020304" pitchFamily="18" charset="0"/>
              </a:rPr>
              <a:t>So inspiring!</a:t>
            </a:r>
          </a:p>
          <a:p>
            <a:pPr algn="ctr"/>
            <a:endParaRPr lang="en-US" sz="105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accent1">
                    <a:lumMod val="40000"/>
                    <a:lumOff val="60000"/>
                  </a:schemeClr>
                </a:solidFill>
                <a:latin typeface="Times New Roman" panose="02020603050405020304" pitchFamily="18" charset="0"/>
                <a:cs typeface="Times New Roman" panose="02020603050405020304" pitchFamily="18" charset="0"/>
              </a:rPr>
              <a:t>~ Leadership Development Strategy Team</a:t>
            </a:r>
          </a:p>
          <a:p>
            <a:pPr algn="ctr"/>
            <a:endParaRPr lang="en-US" sz="3200" dirty="0">
              <a:latin typeface="Times New Roman" panose="02020603050405020304" pitchFamily="18" charset="0"/>
              <a:cs typeface="Times New Roman" panose="02020603050405020304" pitchFamily="18" charset="0"/>
            </a:endParaRPr>
          </a:p>
        </p:txBody>
      </p:sp>
      <p:sp>
        <p:nvSpPr>
          <p:cNvPr id="7" name="Oval Callout 5">
            <a:extLst>
              <a:ext uri="{FF2B5EF4-FFF2-40B4-BE49-F238E27FC236}">
                <a16:creationId xmlns:a16="http://schemas.microsoft.com/office/drawing/2014/main" id="{81BE821A-11DA-4EC9-BE66-F2BB03F6B76B}"/>
              </a:ext>
            </a:extLst>
          </p:cNvPr>
          <p:cNvSpPr/>
          <p:nvPr/>
        </p:nvSpPr>
        <p:spPr>
          <a:xfrm rot="10455956" flipV="1">
            <a:off x="129725" y="1762961"/>
            <a:ext cx="4789593" cy="2608868"/>
          </a:xfrm>
          <a:prstGeom prst="wedgeEllipseCallout">
            <a:avLst>
              <a:gd name="adj1" fmla="val -48875"/>
              <a:gd name="adj2" fmla="val 633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482D20-4A27-4E7C-B2F4-F7611670E91D}"/>
              </a:ext>
            </a:extLst>
          </p:cNvPr>
          <p:cNvSpPr txBox="1"/>
          <p:nvPr/>
        </p:nvSpPr>
        <p:spPr>
          <a:xfrm rot="21255956">
            <a:off x="276919" y="2054867"/>
            <a:ext cx="4407516" cy="2431435"/>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Help us help NCCRT spread the word about colorectal cancer!</a:t>
            </a:r>
          </a:p>
          <a:p>
            <a:pPr algn="ctr"/>
            <a:r>
              <a:rPr lang="en-US" sz="2400" dirty="0">
                <a:solidFill>
                  <a:schemeClr val="accent2">
                    <a:lumMod val="50000"/>
                  </a:schemeClr>
                </a:solidFill>
                <a:latin typeface="Times New Roman" panose="02020603050405020304" pitchFamily="18" charset="0"/>
                <a:cs typeface="Times New Roman" panose="02020603050405020304" pitchFamily="18" charset="0"/>
              </a:rPr>
              <a:t>~ Partnership Task Force</a:t>
            </a: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926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588BCE-34DC-4DB3-91C0-546147F14EE7}"/>
              </a:ext>
            </a:extLst>
          </p:cNvPr>
          <p:cNvPicPr>
            <a:picLocks noChangeAspect="1"/>
          </p:cNvPicPr>
          <p:nvPr/>
        </p:nvPicPr>
        <p:blipFill rotWithShape="1">
          <a:blip r:embed="rId3">
            <a:extLst>
              <a:ext uri="{28A0092B-C50C-407E-A947-70E740481C1C}">
                <a14:useLocalDpi xmlns:a14="http://schemas.microsoft.com/office/drawing/2010/main" val="0"/>
              </a:ext>
            </a:extLst>
          </a:blip>
          <a:srcRect l="2222"/>
          <a:stretch/>
        </p:blipFill>
        <p:spPr>
          <a:xfrm>
            <a:off x="0" y="0"/>
            <a:ext cx="6705600" cy="6885542"/>
          </a:xfrm>
          <a:prstGeom prst="rect">
            <a:avLst/>
          </a:prstGeom>
        </p:spPr>
      </p:pic>
      <p:sp>
        <p:nvSpPr>
          <p:cNvPr id="7" name="Rectangle 6">
            <a:extLst>
              <a:ext uri="{FF2B5EF4-FFF2-40B4-BE49-F238E27FC236}">
                <a16:creationId xmlns:a16="http://schemas.microsoft.com/office/drawing/2014/main" id="{8D6FDE4F-DD01-48A4-AD10-F4FFC1DB66C2}"/>
              </a:ext>
            </a:extLst>
          </p:cNvPr>
          <p:cNvSpPr/>
          <p:nvPr/>
        </p:nvSpPr>
        <p:spPr>
          <a:xfrm>
            <a:off x="6705600" y="-12171"/>
            <a:ext cx="2438399" cy="687017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CC3FC3-4438-4A34-B645-85309890645B}"/>
              </a:ext>
            </a:extLst>
          </p:cNvPr>
          <p:cNvSpPr txBox="1"/>
          <p:nvPr/>
        </p:nvSpPr>
        <p:spPr>
          <a:xfrm>
            <a:off x="6972979" y="1447800"/>
            <a:ext cx="2161593" cy="3785652"/>
          </a:xfrm>
          <a:prstGeom prst="rect">
            <a:avLst/>
          </a:prstGeom>
          <a:noFill/>
        </p:spPr>
        <p:txBody>
          <a:bodyPr wrap="square" rtlCol="0">
            <a:spAutoFit/>
          </a:bodyPr>
          <a:lstStyle/>
          <a:p>
            <a:r>
              <a:rPr lang="en-US" sz="4000" dirty="0">
                <a:solidFill>
                  <a:schemeClr val="bg1"/>
                </a:solidFill>
                <a:latin typeface="+mj-lt"/>
              </a:rPr>
              <a:t>the help we get </a:t>
            </a:r>
          </a:p>
          <a:p>
            <a:r>
              <a:rPr lang="en-US" sz="4000" dirty="0">
                <a:solidFill>
                  <a:schemeClr val="bg1"/>
                </a:solidFill>
                <a:latin typeface="+mj-lt"/>
              </a:rPr>
              <a:t>is not </a:t>
            </a:r>
            <a:r>
              <a:rPr lang="en-US" sz="4000" i="1" dirty="0">
                <a:solidFill>
                  <a:schemeClr val="bg1"/>
                </a:solidFill>
                <a:latin typeface="+mj-lt"/>
              </a:rPr>
              <a:t>exactly</a:t>
            </a:r>
            <a:r>
              <a:rPr lang="en-US" sz="4000" dirty="0">
                <a:solidFill>
                  <a:schemeClr val="bg1"/>
                </a:solidFill>
                <a:latin typeface="+mj-lt"/>
              </a:rPr>
              <a:t> the help we </a:t>
            </a:r>
            <a:r>
              <a:rPr lang="en-US" sz="4000" b="1" i="1" dirty="0">
                <a:solidFill>
                  <a:schemeClr val="bg1"/>
                </a:solidFill>
                <a:latin typeface="+mj-lt"/>
              </a:rPr>
              <a:t>need</a:t>
            </a:r>
            <a:r>
              <a:rPr lang="en-US" sz="4000" dirty="0">
                <a:solidFill>
                  <a:schemeClr val="bg1"/>
                </a:solidFill>
                <a:latin typeface="+mj-lt"/>
              </a:rPr>
              <a:t>. </a:t>
            </a:r>
          </a:p>
        </p:txBody>
      </p:sp>
    </p:spTree>
    <p:extLst>
      <p:ext uri="{BB962C8B-B14F-4D97-AF65-F5344CB8AC3E}">
        <p14:creationId xmlns:p14="http://schemas.microsoft.com/office/powerpoint/2010/main" val="3454207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B4DF40-9DE6-43DA-8747-1FE2931B6600}"/>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37CB0C-7B56-41C6-9D62-4B4A54FACDD2}"/>
              </a:ext>
            </a:extLst>
          </p:cNvPr>
          <p:cNvSpPr txBox="1"/>
          <p:nvPr/>
        </p:nvSpPr>
        <p:spPr>
          <a:xfrm>
            <a:off x="233264" y="411167"/>
            <a:ext cx="8529735"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To membership and social media …</a:t>
            </a:r>
          </a:p>
        </p:txBody>
      </p:sp>
      <p:sp>
        <p:nvSpPr>
          <p:cNvPr id="4" name="Rectangle 3">
            <a:extLst>
              <a:ext uri="{FF2B5EF4-FFF2-40B4-BE49-F238E27FC236}">
                <a16:creationId xmlns:a16="http://schemas.microsoft.com/office/drawing/2014/main" id="{0A220924-1E73-45E7-AE59-700CE699CDE9}"/>
              </a:ext>
            </a:extLst>
          </p:cNvPr>
          <p:cNvSpPr/>
          <p:nvPr/>
        </p:nvSpPr>
        <p:spPr>
          <a:xfrm>
            <a:off x="11379" y="1695634"/>
            <a:ext cx="9144000" cy="5162366"/>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5">
            <a:extLst>
              <a:ext uri="{FF2B5EF4-FFF2-40B4-BE49-F238E27FC236}">
                <a16:creationId xmlns:a16="http://schemas.microsoft.com/office/drawing/2014/main" id="{2AE648B4-A0C7-4068-B883-F258C63743A1}"/>
              </a:ext>
            </a:extLst>
          </p:cNvPr>
          <p:cNvSpPr/>
          <p:nvPr/>
        </p:nvSpPr>
        <p:spPr>
          <a:xfrm rot="10800000" flipH="1">
            <a:off x="4116055" y="4598882"/>
            <a:ext cx="4789593" cy="2060489"/>
          </a:xfrm>
          <a:prstGeom prst="wedgeEllipseCallout">
            <a:avLst>
              <a:gd name="adj1" fmla="val -48875"/>
              <a:gd name="adj2" fmla="val 6332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2DB2C2-84A1-40BD-9D4F-1F572C6A8788}"/>
              </a:ext>
            </a:extLst>
          </p:cNvPr>
          <p:cNvSpPr txBox="1"/>
          <p:nvPr/>
        </p:nvSpPr>
        <p:spPr>
          <a:xfrm>
            <a:off x="4355483" y="4750568"/>
            <a:ext cx="4407516" cy="1608133"/>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Share your links: </a:t>
            </a:r>
            <a:br>
              <a:rPr lang="en-US" sz="3200" dirty="0">
                <a:solidFill>
                  <a:schemeClr val="bg1"/>
                </a:solidFill>
                <a:latin typeface="Times New Roman" panose="02020603050405020304" pitchFamily="18" charset="0"/>
                <a:cs typeface="Times New Roman" panose="02020603050405020304" pitchFamily="18" charset="0"/>
              </a:rPr>
            </a:br>
            <a:r>
              <a:rPr lang="en-US" sz="3200" dirty="0">
                <a:solidFill>
                  <a:schemeClr val="bg1"/>
                </a:solidFill>
                <a:latin typeface="Times New Roman" panose="02020603050405020304" pitchFamily="18" charset="0"/>
                <a:cs typeface="Times New Roman" panose="02020603050405020304" pitchFamily="18" charset="0"/>
              </a:rPr>
              <a:t>We’ll follow you!</a:t>
            </a:r>
          </a:p>
          <a:p>
            <a:pPr algn="ctr"/>
            <a:r>
              <a:rPr lang="en-US" sz="800" dirty="0">
                <a:solidFill>
                  <a:schemeClr val="bg1"/>
                </a:solidFill>
                <a:latin typeface="Times New Roman" panose="02020603050405020304" pitchFamily="18" charset="0"/>
                <a:cs typeface="Times New Roman" panose="02020603050405020304" pitchFamily="18" charset="0"/>
              </a:rPr>
              <a:t> </a:t>
            </a:r>
          </a:p>
          <a:p>
            <a:pPr algn="ctr"/>
            <a:r>
              <a:rPr lang="en-US" sz="2400" dirty="0">
                <a:solidFill>
                  <a:srgbClr val="4BC1FF"/>
                </a:solidFill>
                <a:latin typeface="Times New Roman" panose="02020603050405020304" pitchFamily="18" charset="0"/>
                <a:cs typeface="Times New Roman" panose="02020603050405020304" pitchFamily="18" charset="0"/>
              </a:rPr>
              <a:t>~ Social Media Subcommittee</a:t>
            </a:r>
          </a:p>
        </p:txBody>
      </p:sp>
      <p:sp>
        <p:nvSpPr>
          <p:cNvPr id="7" name="Oval Callout 5">
            <a:extLst>
              <a:ext uri="{FF2B5EF4-FFF2-40B4-BE49-F238E27FC236}">
                <a16:creationId xmlns:a16="http://schemas.microsoft.com/office/drawing/2014/main" id="{5DC4B437-2FC1-4A77-BD5B-B385541295D8}"/>
              </a:ext>
            </a:extLst>
          </p:cNvPr>
          <p:cNvSpPr/>
          <p:nvPr/>
        </p:nvSpPr>
        <p:spPr>
          <a:xfrm rot="10454898" flipV="1">
            <a:off x="237173" y="1880896"/>
            <a:ext cx="6843926" cy="2381038"/>
          </a:xfrm>
          <a:prstGeom prst="wedgeEllipseCallout">
            <a:avLst>
              <a:gd name="adj1" fmla="val -48875"/>
              <a:gd name="adj2" fmla="val 633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16C056-E093-4DFA-8FA1-9FA8BB010BA8}"/>
              </a:ext>
            </a:extLst>
          </p:cNvPr>
          <p:cNvSpPr txBox="1"/>
          <p:nvPr/>
        </p:nvSpPr>
        <p:spPr>
          <a:xfrm>
            <a:off x="730098" y="2160774"/>
            <a:ext cx="5548153" cy="1608133"/>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New rosters are </a:t>
            </a:r>
          </a:p>
          <a:p>
            <a:pPr algn="ctr"/>
            <a:r>
              <a:rPr lang="en-US" sz="3200" dirty="0">
                <a:solidFill>
                  <a:schemeClr val="bg1"/>
                </a:solidFill>
                <a:latin typeface="Times New Roman" panose="02020603050405020304" pitchFamily="18" charset="0"/>
                <a:cs typeface="Times New Roman" panose="02020603050405020304" pitchFamily="18" charset="0"/>
              </a:rPr>
              <a:t>ready for download!</a:t>
            </a:r>
          </a:p>
          <a:p>
            <a:pPr algn="ctr"/>
            <a:endParaRPr lang="en-US" sz="105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accent2">
                    <a:lumMod val="50000"/>
                  </a:schemeClr>
                </a:solidFill>
                <a:latin typeface="Times New Roman" panose="02020603050405020304" pitchFamily="18" charset="0"/>
                <a:cs typeface="Times New Roman" panose="02020603050405020304" pitchFamily="18" charset="0"/>
              </a:rPr>
              <a:t>~ Membership Development Strategy Team</a:t>
            </a:r>
          </a:p>
        </p:txBody>
      </p:sp>
    </p:spTree>
    <p:extLst>
      <p:ext uri="{BB962C8B-B14F-4D97-AF65-F5344CB8AC3E}">
        <p14:creationId xmlns:p14="http://schemas.microsoft.com/office/powerpoint/2010/main" val="290407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603310"/>
            <a:ext cx="9144000" cy="5330890"/>
          </a:xfrm>
          <a:prstGeom prst="rect">
            <a:avLst/>
          </a:prstGeom>
          <a:solidFill>
            <a:srgbClr val="2F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44C6A2-C182-477F-8DDF-C84E2A92FFE5}"/>
              </a:ext>
            </a:extLst>
          </p:cNvPr>
          <p:cNvSpPr/>
          <p:nvPr/>
        </p:nvSpPr>
        <p:spPr>
          <a:xfrm>
            <a:off x="0" y="-1"/>
            <a:ext cx="9144000" cy="1695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F8C55A-6A0D-4603-80A1-256F82DDE98E}"/>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mj-lt"/>
              </a:rPr>
              <a:t>Or simply keep in touch …</a:t>
            </a:r>
          </a:p>
        </p:txBody>
      </p:sp>
      <p:pic>
        <p:nvPicPr>
          <p:cNvPr id="5" name="Picture 4">
            <a:extLst>
              <a:ext uri="{FF2B5EF4-FFF2-40B4-BE49-F238E27FC236}">
                <a16:creationId xmlns:a16="http://schemas.microsoft.com/office/drawing/2014/main" id="{93A067A0-F25C-4938-A24B-187D16E7C5D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3149" y1="16317" x2="15720" y2="33320"/>
                        <a14:foregroundMark x1="15720" y1="33320" x2="16312" y2="42165"/>
                        <a14:foregroundMark x1="16312" y1="42165" x2="19785" y2="49960"/>
                        <a14:foregroundMark x1="19785" y1="49960" x2="26622" y2="47738"/>
                        <a14:foregroundMark x1="26622" y1="47738" x2="30202" y2="29321"/>
                        <a14:foregroundMark x1="30202" y1="29321" x2="27241" y2="21365"/>
                        <a14:foregroundMark x1="27241" y1="21365" x2="23338" y2="21163"/>
                        <a14:foregroundMark x1="49341" y1="17892" x2="44603" y2="21931"/>
                        <a14:foregroundMark x1="44603" y1="21931" x2="45518" y2="29685"/>
                        <a14:foregroundMark x1="45518" y1="29685" x2="51629" y2="28958"/>
                        <a14:foregroundMark x1="51629" y1="28958" x2="54132" y2="22092"/>
                        <a14:foregroundMark x1="54132" y1="22092" x2="49125" y2="19265"/>
                        <a14:foregroundMark x1="49125" y1="19265" x2="48856" y2="19467"/>
                        <a14:foregroundMark x1="80377" y1="21607" x2="74374" y2="23748"/>
                        <a14:foregroundMark x1="74374" y1="23748" x2="69825" y2="29039"/>
                        <a14:foregroundMark x1="69825" y1="29039" x2="76312" y2="30452"/>
                        <a14:foregroundMark x1="76312" y1="30452" x2="81669" y2="28958"/>
                        <a14:foregroundMark x1="81669" y1="28958" x2="85572" y2="21002"/>
                        <a14:foregroundMark x1="85572" y1="21002" x2="79946" y2="20638"/>
                        <a14:foregroundMark x1="79946" y1="20638" x2="76770" y2="22456"/>
                        <a14:foregroundMark x1="31225" y1="73627" x2="33997" y2="80250"/>
                        <a14:foregroundMark x1="33997" y1="80250" x2="35935" y2="72940"/>
                        <a14:foregroundMark x1="35935" y1="72940" x2="30579" y2="72334"/>
                        <a14:foregroundMark x1="30579" y1="72334" x2="29341" y2="73183"/>
                        <a14:foregroundMark x1="21346" y1="85339" x2="23149" y2="85622"/>
                        <a14:foregroundMark x1="18654" y1="86632" x2="18654" y2="86632"/>
                        <a14:foregroundMark x1="18089" y1="86632" x2="18089" y2="86632"/>
                        <a14:foregroundMark x1="17900" y1="87036" x2="18573" y2="86753"/>
                        <a14:foregroundMark x1="16097" y1="86349" x2="16097" y2="86349"/>
                      </a14:backgroundRemoval>
                    </a14:imgEffect>
                  </a14:imgLayer>
                </a14:imgProps>
              </a:ext>
              <a:ext uri="{28A0092B-C50C-407E-A947-70E740481C1C}">
                <a14:useLocalDpi xmlns:a14="http://schemas.microsoft.com/office/drawing/2010/main" val="0"/>
              </a:ext>
            </a:extLst>
          </a:blip>
          <a:stretch>
            <a:fillRect/>
          </a:stretch>
        </p:blipFill>
        <p:spPr>
          <a:xfrm>
            <a:off x="0" y="1221543"/>
            <a:ext cx="9144000" cy="6094423"/>
          </a:xfrm>
          <a:prstGeom prst="rect">
            <a:avLst/>
          </a:prstGeom>
        </p:spPr>
      </p:pic>
    </p:spTree>
    <p:extLst>
      <p:ext uri="{BB962C8B-B14F-4D97-AF65-F5344CB8AC3E}">
        <p14:creationId xmlns:p14="http://schemas.microsoft.com/office/powerpoint/2010/main" val="2262479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F84E4-ABC7-435E-91CF-28C9EA1D48AF}"/>
              </a:ext>
            </a:extLst>
          </p:cNvPr>
          <p:cNvSpPr/>
          <p:nvPr/>
        </p:nvSpPr>
        <p:spPr>
          <a:xfrm>
            <a:off x="0" y="1695634"/>
            <a:ext cx="9144000" cy="516236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37CF75-9A8E-4F7C-B8ED-2633C14FAFAC}"/>
              </a:ext>
            </a:extLst>
          </p:cNvPr>
          <p:cNvSpPr/>
          <p:nvPr/>
        </p:nvSpPr>
        <p:spPr>
          <a:xfrm>
            <a:off x="0" y="-1"/>
            <a:ext cx="9144000" cy="169563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449F6F-779A-4042-99B7-AB34FF3229A7}"/>
              </a:ext>
            </a:extLst>
          </p:cNvPr>
          <p:cNvSpPr txBox="1"/>
          <p:nvPr/>
        </p:nvSpPr>
        <p:spPr>
          <a:xfrm>
            <a:off x="233265" y="411167"/>
            <a:ext cx="7931020" cy="707886"/>
          </a:xfrm>
          <a:prstGeom prst="rect">
            <a:avLst/>
          </a:prstGeom>
          <a:noFill/>
        </p:spPr>
        <p:txBody>
          <a:bodyPr wrap="square" rtlCol="0">
            <a:spAutoFit/>
          </a:bodyPr>
          <a:lstStyle/>
          <a:p>
            <a:r>
              <a:rPr lang="en-US" sz="4000" dirty="0">
                <a:solidFill>
                  <a:schemeClr val="bg1"/>
                </a:solidFill>
              </a:rPr>
              <a:t>Watch your email inbox </a:t>
            </a:r>
          </a:p>
        </p:txBody>
      </p:sp>
      <p:sp>
        <p:nvSpPr>
          <p:cNvPr id="6" name="TextBox 5">
            <a:extLst>
              <a:ext uri="{FF2B5EF4-FFF2-40B4-BE49-F238E27FC236}">
                <a16:creationId xmlns:a16="http://schemas.microsoft.com/office/drawing/2014/main" id="{7AD9CFE3-7503-46DE-B720-78381FEE4D78}"/>
              </a:ext>
            </a:extLst>
          </p:cNvPr>
          <p:cNvSpPr txBox="1"/>
          <p:nvPr/>
        </p:nvSpPr>
        <p:spPr>
          <a:xfrm>
            <a:off x="381000" y="1871981"/>
            <a:ext cx="3048000" cy="3785652"/>
          </a:xfrm>
          <a:prstGeom prst="rect">
            <a:avLst/>
          </a:prstGeom>
          <a:noFill/>
        </p:spPr>
        <p:txBody>
          <a:bodyPr wrap="square" rtlCol="0">
            <a:spAutoFit/>
          </a:bodyPr>
          <a:lstStyle/>
          <a:p>
            <a:r>
              <a:rPr lang="en-US" sz="4800" dirty="0">
                <a:solidFill>
                  <a:schemeClr val="accent1"/>
                </a:solidFill>
              </a:rPr>
              <a:t>An invitation will be coming your way!</a:t>
            </a:r>
          </a:p>
        </p:txBody>
      </p:sp>
      <p:pic>
        <p:nvPicPr>
          <p:cNvPr id="7" name="Picture 6">
            <a:extLst>
              <a:ext uri="{FF2B5EF4-FFF2-40B4-BE49-F238E27FC236}">
                <a16:creationId xmlns:a16="http://schemas.microsoft.com/office/drawing/2014/main" id="{5639B275-D80B-4E81-8AE8-4DE1C0E2B41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00400" y="1295400"/>
            <a:ext cx="5562600" cy="5562600"/>
          </a:xfrm>
          <a:prstGeom prst="rect">
            <a:avLst/>
          </a:prstGeom>
        </p:spPr>
      </p:pic>
    </p:spTree>
    <p:extLst>
      <p:ext uri="{BB962C8B-B14F-4D97-AF65-F5344CB8AC3E}">
        <p14:creationId xmlns:p14="http://schemas.microsoft.com/office/powerpoint/2010/main" val="34964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52EC7B-FB36-4FC3-B2EB-A3C5FCB9D2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9" r="409" b="11111"/>
          <a:stretch/>
        </p:blipFill>
        <p:spPr>
          <a:xfrm>
            <a:off x="0" y="685800"/>
            <a:ext cx="5943600" cy="6096000"/>
          </a:xfrm>
          <a:prstGeom prst="rect">
            <a:avLst/>
          </a:prstGeom>
        </p:spPr>
      </p:pic>
      <p:sp>
        <p:nvSpPr>
          <p:cNvPr id="6" name="Rectangle 5">
            <a:extLst>
              <a:ext uri="{FF2B5EF4-FFF2-40B4-BE49-F238E27FC236}">
                <a16:creationId xmlns:a16="http://schemas.microsoft.com/office/drawing/2014/main" id="{3A8ADCA4-A6A5-428F-B8CB-C59CC1C97C3A}"/>
              </a:ext>
            </a:extLst>
          </p:cNvPr>
          <p:cNvSpPr/>
          <p:nvPr/>
        </p:nvSpPr>
        <p:spPr>
          <a:xfrm>
            <a:off x="5467739" y="0"/>
            <a:ext cx="3676261" cy="685799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7702EF-77EE-4E85-B1E3-7CB6D216B83B}"/>
              </a:ext>
            </a:extLst>
          </p:cNvPr>
          <p:cNvSpPr/>
          <p:nvPr/>
        </p:nvSpPr>
        <p:spPr>
          <a:xfrm>
            <a:off x="4819087" y="1"/>
            <a:ext cx="4324913" cy="1828800"/>
          </a:xfrm>
          <a:prstGeom prst="rect">
            <a:avLst/>
          </a:prstGeom>
          <a:solidFill>
            <a:srgbClr val="4B8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4CC3FC-CEE2-4603-8F03-9D195DFE1D97}"/>
              </a:ext>
            </a:extLst>
          </p:cNvPr>
          <p:cNvSpPr txBox="1"/>
          <p:nvPr/>
        </p:nvSpPr>
        <p:spPr>
          <a:xfrm>
            <a:off x="5224828" y="381000"/>
            <a:ext cx="3919171" cy="1323439"/>
          </a:xfrm>
          <a:prstGeom prst="rect">
            <a:avLst/>
          </a:prstGeom>
          <a:noFill/>
        </p:spPr>
        <p:txBody>
          <a:bodyPr wrap="square" rtlCol="0">
            <a:spAutoFit/>
          </a:bodyPr>
          <a:lstStyle/>
          <a:p>
            <a:r>
              <a:rPr lang="en-US" sz="4000" dirty="0">
                <a:solidFill>
                  <a:schemeClr val="bg1"/>
                </a:solidFill>
                <a:latin typeface="+mj-lt"/>
              </a:rPr>
              <a:t>We might get </a:t>
            </a:r>
          </a:p>
          <a:p>
            <a:r>
              <a:rPr lang="en-US" sz="4000" dirty="0">
                <a:solidFill>
                  <a:schemeClr val="bg1"/>
                </a:solidFill>
                <a:latin typeface="+mj-lt"/>
              </a:rPr>
              <a:t>stuck in a rut …</a:t>
            </a:r>
          </a:p>
        </p:txBody>
      </p:sp>
      <p:grpSp>
        <p:nvGrpSpPr>
          <p:cNvPr id="15" name="Group 14">
            <a:extLst>
              <a:ext uri="{FF2B5EF4-FFF2-40B4-BE49-F238E27FC236}">
                <a16:creationId xmlns:a16="http://schemas.microsoft.com/office/drawing/2014/main" id="{2E57FB88-FE3F-4C0A-AA38-7932FEDEA59D}"/>
              </a:ext>
            </a:extLst>
          </p:cNvPr>
          <p:cNvGrpSpPr/>
          <p:nvPr/>
        </p:nvGrpSpPr>
        <p:grpSpPr>
          <a:xfrm>
            <a:off x="5168731" y="2428355"/>
            <a:ext cx="3821034" cy="3167891"/>
            <a:chOff x="5168731" y="2428355"/>
            <a:chExt cx="3821034" cy="3167891"/>
          </a:xfrm>
        </p:grpSpPr>
        <p:sp>
          <p:nvSpPr>
            <p:cNvPr id="8" name="Oval Callout 7"/>
            <p:cNvSpPr/>
            <p:nvPr/>
          </p:nvSpPr>
          <p:spPr>
            <a:xfrm rot="4484025">
              <a:off x="5495302" y="2101784"/>
              <a:ext cx="3167891" cy="3821034"/>
            </a:xfrm>
            <a:prstGeom prst="wedgeEllipseCallou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3DE9CD5-CF3B-4F2C-9E5A-B7B0A0868ACF}"/>
                </a:ext>
              </a:extLst>
            </p:cNvPr>
            <p:cNvPicPr>
              <a:picLocks noChangeAspect="1"/>
            </p:cNvPicPr>
            <p:nvPr/>
          </p:nvPicPr>
          <p:blipFill rotWithShape="1">
            <a:blip r:embed="rId4"/>
            <a:srcRect l="6667" t="33333" r="68334" b="13889"/>
            <a:stretch/>
          </p:blipFill>
          <p:spPr>
            <a:xfrm>
              <a:off x="5224829" y="2806609"/>
              <a:ext cx="3716193" cy="2353588"/>
            </a:xfrm>
            <a:prstGeom prst="ellipse">
              <a:avLst/>
            </a:prstGeom>
          </p:spPr>
        </p:pic>
      </p:grpSp>
    </p:spTree>
    <p:extLst>
      <p:ext uri="{BB962C8B-B14F-4D97-AF65-F5344CB8AC3E}">
        <p14:creationId xmlns:p14="http://schemas.microsoft.com/office/powerpoint/2010/main" val="232651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178536-5009-496B-A5C5-6FD2AFB5DB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12" t="6973" r="10214" b="17687"/>
          <a:stretch/>
        </p:blipFill>
        <p:spPr>
          <a:xfrm>
            <a:off x="3312366" y="-1"/>
            <a:ext cx="5831634" cy="6885463"/>
          </a:xfrm>
          <a:prstGeom prst="rect">
            <a:avLst/>
          </a:prstGeom>
        </p:spPr>
      </p:pic>
      <p:sp>
        <p:nvSpPr>
          <p:cNvPr id="4" name="Rectangle 3">
            <a:extLst>
              <a:ext uri="{FF2B5EF4-FFF2-40B4-BE49-F238E27FC236}">
                <a16:creationId xmlns:a16="http://schemas.microsoft.com/office/drawing/2014/main" id="{744CCC3B-4F43-44E3-9E7F-889468340AC7}"/>
              </a:ext>
            </a:extLst>
          </p:cNvPr>
          <p:cNvSpPr/>
          <p:nvPr/>
        </p:nvSpPr>
        <p:spPr>
          <a:xfrm>
            <a:off x="-1" y="0"/>
            <a:ext cx="3312367"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D2B023-CF5F-4DAB-A41B-D5DCD28E6A23}"/>
              </a:ext>
            </a:extLst>
          </p:cNvPr>
          <p:cNvSpPr/>
          <p:nvPr/>
        </p:nvSpPr>
        <p:spPr>
          <a:xfrm>
            <a:off x="-1" y="2514600"/>
            <a:ext cx="3657601" cy="1447801"/>
          </a:xfrm>
          <a:prstGeom prst="rect">
            <a:avLst/>
          </a:prstGeom>
          <a:solidFill>
            <a:srgbClr val="007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9EFBCDA-E221-4909-9110-8B963E947F09}"/>
              </a:ext>
            </a:extLst>
          </p:cNvPr>
          <p:cNvSpPr txBox="1"/>
          <p:nvPr/>
        </p:nvSpPr>
        <p:spPr>
          <a:xfrm>
            <a:off x="141400" y="2514601"/>
            <a:ext cx="4273486" cy="1323439"/>
          </a:xfrm>
          <a:prstGeom prst="rect">
            <a:avLst/>
          </a:prstGeom>
          <a:noFill/>
        </p:spPr>
        <p:txBody>
          <a:bodyPr wrap="square" rtlCol="0">
            <a:spAutoFit/>
          </a:bodyPr>
          <a:lstStyle/>
          <a:p>
            <a:r>
              <a:rPr lang="en-US" sz="4000" dirty="0">
                <a:solidFill>
                  <a:schemeClr val="bg1"/>
                </a:solidFill>
                <a:latin typeface="+mj-lt"/>
              </a:rPr>
              <a:t>or lose our </a:t>
            </a:r>
          </a:p>
          <a:p>
            <a:r>
              <a:rPr lang="en-US" sz="4000" dirty="0">
                <a:solidFill>
                  <a:schemeClr val="bg1"/>
                </a:solidFill>
                <a:latin typeface="+mj-lt"/>
              </a:rPr>
              <a:t>focus.</a:t>
            </a:r>
          </a:p>
        </p:txBody>
      </p:sp>
    </p:spTree>
    <p:extLst>
      <p:ext uri="{BB962C8B-B14F-4D97-AF65-F5344CB8AC3E}">
        <p14:creationId xmlns:p14="http://schemas.microsoft.com/office/powerpoint/2010/main" val="41482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889DC0-B011-41E1-B9CC-D747F55DD975}"/>
              </a:ext>
            </a:extLst>
          </p:cNvPr>
          <p:cNvSpPr/>
          <p:nvPr/>
        </p:nvSpPr>
        <p:spPr>
          <a:xfrm>
            <a:off x="0" y="-1"/>
            <a:ext cx="9144000" cy="609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9A22C38-D6A3-4CBD-8CEB-870BF6494509}"/>
              </a:ext>
            </a:extLst>
          </p:cNvPr>
          <p:cNvSpPr/>
          <p:nvPr/>
        </p:nvSpPr>
        <p:spPr>
          <a:xfrm>
            <a:off x="0" y="6095998"/>
            <a:ext cx="9144000" cy="76200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D1AA2E-D95D-4465-84A3-5A4C7F3CFF57}"/>
              </a:ext>
            </a:extLst>
          </p:cNvPr>
          <p:cNvSpPr txBox="1"/>
          <p:nvPr/>
        </p:nvSpPr>
        <p:spPr>
          <a:xfrm>
            <a:off x="4038600" y="6153834"/>
            <a:ext cx="4218990" cy="646331"/>
          </a:xfrm>
          <a:prstGeom prst="rect">
            <a:avLst/>
          </a:prstGeom>
          <a:noFill/>
        </p:spPr>
        <p:txBody>
          <a:bodyPr wrap="square" rtlCol="0">
            <a:spAutoFit/>
          </a:bodyPr>
          <a:lstStyle/>
          <a:p>
            <a:pPr algn="r"/>
            <a:r>
              <a:rPr lang="en-US" sz="3600" dirty="0">
                <a:solidFill>
                  <a:schemeClr val="bg1"/>
                </a:solidFill>
                <a:latin typeface="+mj-lt"/>
              </a:rPr>
              <a:t>but we all know …</a:t>
            </a:r>
          </a:p>
        </p:txBody>
      </p:sp>
      <p:sp>
        <p:nvSpPr>
          <p:cNvPr id="9" name="Rectangle 8">
            <a:extLst>
              <a:ext uri="{FF2B5EF4-FFF2-40B4-BE49-F238E27FC236}">
                <a16:creationId xmlns:a16="http://schemas.microsoft.com/office/drawing/2014/main" id="{8B10AA51-7B96-4D19-9478-1D503184E7EA}"/>
              </a:ext>
            </a:extLst>
          </p:cNvPr>
          <p:cNvSpPr/>
          <p:nvPr/>
        </p:nvSpPr>
        <p:spPr>
          <a:xfrm>
            <a:off x="0" y="2299228"/>
            <a:ext cx="9175423" cy="1129772"/>
          </a:xfrm>
          <a:prstGeom prst="rect">
            <a:avLst/>
          </a:prstGeom>
          <a:solidFill>
            <a:srgbClr val="DC6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DCDFAF-3093-488A-AD2F-BF201C01C3B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658" b="97215" l="3922" r="97386">
                        <a14:foregroundMark x1="51785" y1="7759" x2="51785" y2="7759"/>
                        <a14:foregroundMark x1="53544" y1="23541" x2="53544" y2="23541"/>
                        <a14:foregroundMark x1="92107" y1="23541" x2="92107" y2="23541"/>
                        <a14:foregroundMark x1="89593" y1="5040" x2="89593" y2="5040"/>
                        <a14:foregroundMark x1="85420" y1="4841" x2="85420" y2="4841"/>
                        <a14:foregroundMark x1="69784" y1="1724" x2="69784" y2="1724"/>
                        <a14:foregroundMark x1="68627" y1="27255" x2="68627" y2="27255"/>
                        <a14:foregroundMark x1="82353" y1="91114" x2="82353" y2="91114"/>
                        <a14:foregroundMark x1="88386" y1="92639" x2="88386" y2="92639"/>
                        <a14:foregroundMark x1="39668" y1="87401" x2="39668" y2="87401"/>
                        <a14:foregroundMark x1="27250" y1="89920" x2="27250" y2="89920"/>
                        <a14:foregroundMark x1="10709" y1="91512" x2="10709" y2="91512"/>
                        <a14:foregroundMark x1="3922" y1="86406" x2="3922" y2="86406"/>
                        <a14:foregroundMark x1="12519" y1="78249" x2="12519" y2="78249"/>
                        <a14:foregroundMark x1="5530" y1="67573" x2="5530" y2="67573"/>
                        <a14:foregroundMark x1="16943" y1="61870" x2="16943" y2="61870"/>
                        <a14:foregroundMark x1="44394" y1="92639" x2="44394" y2="92639"/>
                        <a14:foregroundMark x1="27552" y1="97347" x2="27552" y2="97347"/>
                        <a14:foregroundMark x1="93866" y1="90716" x2="93866" y2="90716"/>
                        <a14:foregroundMark x1="97386" y1="91114" x2="97386" y2="91114"/>
                      </a14:backgroundRemoval>
                    </a14:imgEffect>
                  </a14:imgLayer>
                </a14:imgProps>
              </a:ext>
              <a:ext uri="{28A0092B-C50C-407E-A947-70E740481C1C}">
                <a14:useLocalDpi xmlns:a14="http://schemas.microsoft.com/office/drawing/2010/main" val="0"/>
              </a:ext>
            </a:extLst>
          </a:blip>
          <a:stretch>
            <a:fillRect/>
          </a:stretch>
        </p:blipFill>
        <p:spPr>
          <a:xfrm>
            <a:off x="1379982" y="325099"/>
            <a:ext cx="7611618" cy="5770900"/>
          </a:xfrm>
          <a:prstGeom prst="rect">
            <a:avLst/>
          </a:prstGeom>
        </p:spPr>
      </p:pic>
      <p:sp>
        <p:nvSpPr>
          <p:cNvPr id="7" name="TextBox 6">
            <a:extLst>
              <a:ext uri="{FF2B5EF4-FFF2-40B4-BE49-F238E27FC236}">
                <a16:creationId xmlns:a16="http://schemas.microsoft.com/office/drawing/2014/main" id="{F832B177-9F1A-4F90-9EE8-E07CB5E8BAE5}"/>
              </a:ext>
            </a:extLst>
          </p:cNvPr>
          <p:cNvSpPr txBox="1"/>
          <p:nvPr/>
        </p:nvSpPr>
        <p:spPr>
          <a:xfrm>
            <a:off x="264688" y="2721114"/>
            <a:ext cx="7931020" cy="707886"/>
          </a:xfrm>
          <a:prstGeom prst="rect">
            <a:avLst/>
          </a:prstGeom>
          <a:noFill/>
        </p:spPr>
        <p:txBody>
          <a:bodyPr wrap="square" rtlCol="0">
            <a:spAutoFit/>
          </a:bodyPr>
          <a:lstStyle/>
          <a:p>
            <a:r>
              <a:rPr lang="en-US" sz="4000" dirty="0">
                <a:solidFill>
                  <a:schemeClr val="bg1"/>
                </a:solidFill>
              </a:rPr>
              <a:t>We have our triumphs </a:t>
            </a:r>
            <a:r>
              <a:rPr lang="en-US" sz="4000" dirty="0">
                <a:solidFill>
                  <a:schemeClr val="bg1"/>
                </a:solidFill>
                <a:latin typeface="+mj-lt"/>
              </a:rPr>
              <a:t>…</a:t>
            </a:r>
          </a:p>
        </p:txBody>
      </p:sp>
    </p:spTree>
    <p:extLst>
      <p:ext uri="{BB962C8B-B14F-4D97-AF65-F5344CB8AC3E}">
        <p14:creationId xmlns:p14="http://schemas.microsoft.com/office/powerpoint/2010/main" val="309353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889DC0-B011-41E1-B9CC-D747F55DD975}"/>
              </a:ext>
            </a:extLst>
          </p:cNvPr>
          <p:cNvSpPr/>
          <p:nvPr/>
        </p:nvSpPr>
        <p:spPr>
          <a:xfrm>
            <a:off x="0" y="0"/>
            <a:ext cx="3962400" cy="6858000"/>
          </a:xfrm>
          <a:prstGeom prst="rect">
            <a:avLst/>
          </a:prstGeom>
          <a:solidFill>
            <a:srgbClr val="F8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316C1B-0AB1-414D-A24A-41E14936E2A4}"/>
              </a:ext>
            </a:extLst>
          </p:cNvPr>
          <p:cNvSpPr/>
          <p:nvPr/>
        </p:nvSpPr>
        <p:spPr>
          <a:xfrm>
            <a:off x="0" y="-46060"/>
            <a:ext cx="3810000" cy="6904060"/>
          </a:xfrm>
          <a:prstGeom prst="rect">
            <a:avLst/>
          </a:prstGeom>
          <a:solidFill>
            <a:srgbClr val="3CA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32B177-9F1A-4F90-9EE8-E07CB5E8BAE5}"/>
              </a:ext>
            </a:extLst>
          </p:cNvPr>
          <p:cNvSpPr txBox="1"/>
          <p:nvPr/>
        </p:nvSpPr>
        <p:spPr>
          <a:xfrm>
            <a:off x="345233" y="1752600"/>
            <a:ext cx="3119535" cy="1938992"/>
          </a:xfrm>
          <a:prstGeom prst="rect">
            <a:avLst/>
          </a:prstGeom>
          <a:noFill/>
        </p:spPr>
        <p:txBody>
          <a:bodyPr wrap="square" rtlCol="0">
            <a:spAutoFit/>
          </a:bodyPr>
          <a:lstStyle/>
          <a:p>
            <a:r>
              <a:rPr lang="en-US" sz="4000" dirty="0">
                <a:solidFill>
                  <a:schemeClr val="bg1"/>
                </a:solidFill>
                <a:latin typeface="+mj-lt"/>
              </a:rPr>
              <a:t>two heads are better than one.</a:t>
            </a:r>
          </a:p>
        </p:txBody>
      </p:sp>
      <p:pic>
        <p:nvPicPr>
          <p:cNvPr id="6" name="Picture 5">
            <a:extLst>
              <a:ext uri="{FF2B5EF4-FFF2-40B4-BE49-F238E27FC236}">
                <a16:creationId xmlns:a16="http://schemas.microsoft.com/office/drawing/2014/main" id="{C2DEDE7C-B1AD-49FF-93B9-89B41CDB2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46060"/>
            <a:ext cx="5334000" cy="6904060"/>
          </a:xfrm>
          <a:prstGeom prst="rect">
            <a:avLst/>
          </a:prstGeom>
        </p:spPr>
      </p:pic>
    </p:spTree>
    <p:extLst>
      <p:ext uri="{BB962C8B-B14F-4D97-AF65-F5344CB8AC3E}">
        <p14:creationId xmlns:p14="http://schemas.microsoft.com/office/powerpoint/2010/main" val="1275859240"/>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6340</TotalTime>
  <Words>2763</Words>
  <Application>Microsoft Office PowerPoint</Application>
  <PresentationFormat>On-screen Show (4:3)</PresentationFormat>
  <Paragraphs>377</Paragraphs>
  <Slides>52</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AvantGarde Bk BT</vt:lpstr>
      <vt:lpstr>Calibri</vt:lpstr>
      <vt:lpstr>Calibri Light</vt:lpstr>
      <vt:lpstr>Times</vt:lpstr>
      <vt:lpstr>Times New Roman</vt:lpstr>
      <vt:lpstr>Wingdings 2</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Tomke</dc:creator>
  <cp:lastModifiedBy>Miranda Sanks</cp:lastModifiedBy>
  <cp:revision>227</cp:revision>
  <cp:lastPrinted>2018-09-14T01:45:15Z</cp:lastPrinted>
  <dcterms:created xsi:type="dcterms:W3CDTF">2014-08-19T19:25:11Z</dcterms:created>
  <dcterms:modified xsi:type="dcterms:W3CDTF">2018-10-23T20:49:44Z</dcterms:modified>
</cp:coreProperties>
</file>